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2" r:id="rId4"/>
    <p:sldId id="259" r:id="rId5"/>
    <p:sldId id="274" r:id="rId6"/>
    <p:sldId id="275" r:id="rId7"/>
    <p:sldId id="267" r:id="rId8"/>
    <p:sldId id="268" r:id="rId9"/>
    <p:sldId id="264" r:id="rId10"/>
    <p:sldId id="271" r:id="rId11"/>
    <p:sldId id="260" r:id="rId12"/>
    <p:sldId id="263" r:id="rId13"/>
    <p:sldId id="269" r:id="rId14"/>
    <p:sldId id="270" r:id="rId15"/>
    <p:sldId id="265" r:id="rId16"/>
    <p:sldId id="272" r:id="rId17"/>
    <p:sldId id="273" r:id="rId18"/>
    <p:sldId id="261" r:id="rId19"/>
    <p:sldId id="277" r:id="rId20"/>
    <p:sldId id="276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Revenue Actual to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Revenue!$B$2</c:f>
              <c:strCache>
                <c:ptCount val="1"/>
                <c:pt idx="0">
                  <c:v>YTD Prior 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Revenue!$A$3:$A$10</c:f>
              <c:strCache>
                <c:ptCount val="8"/>
                <c:pt idx="0">
                  <c:v>Fines</c:v>
                </c:pt>
                <c:pt idx="1">
                  <c:v>Hotel Motel Tax</c:v>
                </c:pt>
                <c:pt idx="2">
                  <c:v>Interest Income</c:v>
                </c:pt>
                <c:pt idx="3">
                  <c:v>Other Income</c:v>
                </c:pt>
                <c:pt idx="4">
                  <c:v>Property Taxes</c:v>
                </c:pt>
                <c:pt idx="5">
                  <c:v>Utility Municipal Fees</c:v>
                </c:pt>
                <c:pt idx="6">
                  <c:v>Refuse Collection</c:v>
                </c:pt>
                <c:pt idx="7">
                  <c:v>Sales Tax</c:v>
                </c:pt>
              </c:strCache>
            </c:strRef>
          </c:cat>
          <c:val>
            <c:numRef>
              <c:f>Revenue!$B$3:$B$10</c:f>
              <c:numCache>
                <c:formatCode>_("$"* #,##0.00_);_("$"* \(#,##0.00\);_("$"* "-"??_);_(@_)</c:formatCode>
                <c:ptCount val="8"/>
                <c:pt idx="0">
                  <c:v>229634.98</c:v>
                </c:pt>
                <c:pt idx="1">
                  <c:v>74493.5</c:v>
                </c:pt>
                <c:pt idx="2">
                  <c:v>21263.43</c:v>
                </c:pt>
                <c:pt idx="3">
                  <c:v>601398.08999999985</c:v>
                </c:pt>
                <c:pt idx="4">
                  <c:v>1109257.67</c:v>
                </c:pt>
                <c:pt idx="5">
                  <c:v>225686.82</c:v>
                </c:pt>
                <c:pt idx="6">
                  <c:v>664318.68000000005</c:v>
                </c:pt>
                <c:pt idx="7">
                  <c:v>1971093.21</c:v>
                </c:pt>
              </c:numCache>
            </c:numRef>
          </c:val>
        </c:ser>
        <c:ser>
          <c:idx val="1"/>
          <c:order val="1"/>
          <c:tx>
            <c:strRef>
              <c:f>Revenue!$C$2</c:f>
              <c:strCache>
                <c:ptCount val="1"/>
                <c:pt idx="0">
                  <c:v>YTD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Revenue!$A$3:$A$10</c:f>
              <c:strCache>
                <c:ptCount val="8"/>
                <c:pt idx="0">
                  <c:v>Fines</c:v>
                </c:pt>
                <c:pt idx="1">
                  <c:v>Hotel Motel Tax</c:v>
                </c:pt>
                <c:pt idx="2">
                  <c:v>Interest Income</c:v>
                </c:pt>
                <c:pt idx="3">
                  <c:v>Other Income</c:v>
                </c:pt>
                <c:pt idx="4">
                  <c:v>Property Taxes</c:v>
                </c:pt>
                <c:pt idx="5">
                  <c:v>Utility Municipal Fees</c:v>
                </c:pt>
                <c:pt idx="6">
                  <c:v>Refuse Collection</c:v>
                </c:pt>
                <c:pt idx="7">
                  <c:v>Sales Tax</c:v>
                </c:pt>
              </c:strCache>
            </c:strRef>
          </c:cat>
          <c:val>
            <c:numRef>
              <c:f>Revenue!$C$3:$C$10</c:f>
              <c:numCache>
                <c:formatCode>_("$"* #,##0.00_);_("$"* \(#,##0.00\);_("$"* "-"??_);_(@_)</c:formatCode>
                <c:ptCount val="8"/>
                <c:pt idx="0">
                  <c:v>423628.22</c:v>
                </c:pt>
                <c:pt idx="1">
                  <c:v>69611.63</c:v>
                </c:pt>
                <c:pt idx="2">
                  <c:v>81529.039999999994</c:v>
                </c:pt>
                <c:pt idx="3">
                  <c:v>703962.99000000022</c:v>
                </c:pt>
                <c:pt idx="4">
                  <c:v>1167028.4099999999</c:v>
                </c:pt>
                <c:pt idx="5">
                  <c:v>234519.81</c:v>
                </c:pt>
                <c:pt idx="6">
                  <c:v>699159.09</c:v>
                </c:pt>
                <c:pt idx="7">
                  <c:v>2025598.15</c:v>
                </c:pt>
              </c:numCache>
            </c:numRef>
          </c:val>
        </c:ser>
        <c:ser>
          <c:idx val="2"/>
          <c:order val="2"/>
          <c:tx>
            <c:strRef>
              <c:f>Revenue!$D$2</c:f>
              <c:strCache>
                <c:ptCount val="1"/>
                <c:pt idx="0">
                  <c:v>YTD Budget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Revenue!$A$3:$A$10</c:f>
              <c:strCache>
                <c:ptCount val="8"/>
                <c:pt idx="0">
                  <c:v>Fines</c:v>
                </c:pt>
                <c:pt idx="1">
                  <c:v>Hotel Motel Tax</c:v>
                </c:pt>
                <c:pt idx="2">
                  <c:v>Interest Income</c:v>
                </c:pt>
                <c:pt idx="3">
                  <c:v>Other Income</c:v>
                </c:pt>
                <c:pt idx="4">
                  <c:v>Property Taxes</c:v>
                </c:pt>
                <c:pt idx="5">
                  <c:v>Utility Municipal Fees</c:v>
                </c:pt>
                <c:pt idx="6">
                  <c:v>Refuse Collection</c:v>
                </c:pt>
                <c:pt idx="7">
                  <c:v>Sales Tax</c:v>
                </c:pt>
              </c:strCache>
            </c:strRef>
          </c:cat>
          <c:val>
            <c:numRef>
              <c:f>Revenue!$D$3:$D$10</c:f>
              <c:numCache>
                <c:formatCode>_("$"* #,##0.00_);_("$"* \(#,##0.00\);_("$"* "-"??_);_(@_)</c:formatCode>
                <c:ptCount val="8"/>
                <c:pt idx="0">
                  <c:v>245000</c:v>
                </c:pt>
                <c:pt idx="1">
                  <c:v>75000</c:v>
                </c:pt>
                <c:pt idx="2">
                  <c:v>10000</c:v>
                </c:pt>
                <c:pt idx="3">
                  <c:v>635837</c:v>
                </c:pt>
                <c:pt idx="4">
                  <c:v>1174397</c:v>
                </c:pt>
                <c:pt idx="5">
                  <c:v>228000</c:v>
                </c:pt>
                <c:pt idx="6">
                  <c:v>650000</c:v>
                </c:pt>
                <c:pt idx="7">
                  <c:v>2110560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4078752"/>
        <c:axId val="334071696"/>
      </c:barChart>
      <c:catAx>
        <c:axId val="33407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71696"/>
        <c:crosses val="autoZero"/>
        <c:auto val="1"/>
        <c:lblAlgn val="ctr"/>
        <c:lblOffset val="100"/>
        <c:noMultiLvlLbl val="0"/>
      </c:catAx>
      <c:valAx>
        <c:axId val="334071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33407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</a:t>
            </a:r>
          </a:p>
          <a:p>
            <a:pPr>
              <a:defRPr/>
            </a:pPr>
            <a:r>
              <a:rPr lang="en-US"/>
              <a:t>Revenue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Revenue!$B$19</c:f>
              <c:strCache>
                <c:ptCount val="1"/>
                <c:pt idx="0">
                  <c:v>YTD Prior 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Revenue!$A$20:$A$22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Revenue!$B$20:$B$22</c:f>
              <c:numCache>
                <c:formatCode>_("$"* #,##0.00_);_("$"* \(#,##0.00\);_("$"* "-"??_);_(@_)</c:formatCode>
                <c:ptCount val="3"/>
                <c:pt idx="0">
                  <c:v>1351941.78</c:v>
                </c:pt>
                <c:pt idx="1">
                  <c:v>706852.57</c:v>
                </c:pt>
                <c:pt idx="2">
                  <c:v>146336.64000000013</c:v>
                </c:pt>
              </c:numCache>
            </c:numRef>
          </c:val>
        </c:ser>
        <c:ser>
          <c:idx val="1"/>
          <c:order val="1"/>
          <c:tx>
            <c:strRef>
              <c:f>Revenue!$C$19</c:f>
              <c:strCache>
                <c:ptCount val="1"/>
                <c:pt idx="0">
                  <c:v>YTD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Revenue!$A$20:$A$22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Revenue!$C$20:$C$22</c:f>
              <c:numCache>
                <c:formatCode>_("$"* #,##0.00_);_("$"* \(#,##0.00\);_("$"* "-"??_);_(@_)</c:formatCode>
                <c:ptCount val="3"/>
                <c:pt idx="0">
                  <c:v>1537162.84</c:v>
                </c:pt>
                <c:pt idx="1">
                  <c:v>773402.22</c:v>
                </c:pt>
                <c:pt idx="2">
                  <c:v>199488.23999999976</c:v>
                </c:pt>
              </c:numCache>
            </c:numRef>
          </c:val>
        </c:ser>
        <c:ser>
          <c:idx val="2"/>
          <c:order val="2"/>
          <c:tx>
            <c:strRef>
              <c:f>Revenue!$D$19</c:f>
              <c:strCache>
                <c:ptCount val="1"/>
                <c:pt idx="0">
                  <c:v>YTD Budget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Revenue!$A$20:$A$22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Revenue!$D$20:$D$22</c:f>
              <c:numCache>
                <c:formatCode>_("$"* #,##0.00_);_("$"* \(#,##0.00\);_("$"* "-"??_);_(@_)</c:formatCode>
                <c:ptCount val="3"/>
                <c:pt idx="0">
                  <c:v>1556357</c:v>
                </c:pt>
                <c:pt idx="1">
                  <c:v>795723</c:v>
                </c:pt>
                <c:pt idx="2">
                  <c:v>97356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1480216"/>
        <c:axId val="551480608"/>
      </c:barChart>
      <c:catAx>
        <c:axId val="551480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480608"/>
        <c:crosses val="autoZero"/>
        <c:auto val="1"/>
        <c:lblAlgn val="ctr"/>
        <c:lblOffset val="100"/>
        <c:noMultiLvlLbl val="0"/>
      </c:catAx>
      <c:valAx>
        <c:axId val="551480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55148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Total Revenue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Revenue!$C$19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Revenue!$A$20:$A$22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Revenue!$C$20:$C$22</c:f>
              <c:numCache>
                <c:formatCode>_("$"* #,##0.00_);_("$"* \(#,##0.00\);_("$"* "-"??_);_(@_)</c:formatCode>
                <c:ptCount val="3"/>
                <c:pt idx="0">
                  <c:v>1537162.84</c:v>
                </c:pt>
                <c:pt idx="1">
                  <c:v>773402.22</c:v>
                </c:pt>
                <c:pt idx="2">
                  <c:v>199488.23999999976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</a:t>
            </a:r>
          </a:p>
          <a:p>
            <a:pPr>
              <a:defRPr/>
            </a:pPr>
            <a:r>
              <a:rPr lang="en-US"/>
              <a:t>Expense Actual</a:t>
            </a:r>
            <a:r>
              <a:rPr lang="en-US" baseline="0"/>
              <a:t> to Budget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Expense!$B$17</c:f>
              <c:strCache>
                <c:ptCount val="1"/>
                <c:pt idx="0">
                  <c:v>YTD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Expense!$B$18:$B$20</c:f>
              <c:numCache>
                <c:formatCode>_("$"* #,##0.00_);_("$"* \(#,##0.00\);_("$"* "-"??_);_(@_)</c:formatCode>
                <c:ptCount val="3"/>
                <c:pt idx="0">
                  <c:v>1363783.15</c:v>
                </c:pt>
                <c:pt idx="1">
                  <c:v>390034.06</c:v>
                </c:pt>
                <c:pt idx="2">
                  <c:v>792898.95</c:v>
                </c:pt>
              </c:numCache>
            </c:numRef>
          </c:val>
        </c:ser>
        <c:ser>
          <c:idx val="1"/>
          <c:order val="1"/>
          <c:tx>
            <c:strRef>
              <c:f>Expense!$C$17</c:f>
              <c:strCache>
                <c:ptCount val="1"/>
                <c:pt idx="0">
                  <c:v>YTD 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Expense!$C$18:$C$20</c:f>
              <c:numCache>
                <c:formatCode>_("$"* #,##0.00_);_("$"* \(#,##0.00\);_("$"* "-"??_);_(@_)</c:formatCode>
                <c:ptCount val="3"/>
                <c:pt idx="0">
                  <c:v>710002.47</c:v>
                </c:pt>
                <c:pt idx="1">
                  <c:v>414408.06</c:v>
                </c:pt>
                <c:pt idx="2">
                  <c:v>926483</c:v>
                </c:pt>
              </c:numCache>
            </c:numRef>
          </c:val>
        </c:ser>
        <c:ser>
          <c:idx val="2"/>
          <c:order val="2"/>
          <c:tx>
            <c:strRef>
              <c:f>Expense!$D$17</c:f>
              <c:strCache>
                <c:ptCount val="1"/>
                <c:pt idx="0">
                  <c:v>YTD 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Expense!$D$18:$D$20</c:f>
              <c:numCache>
                <c:formatCode>_("$"* #,##0.00_);_("$"* \(#,##0.00\);_("$"* "-"??_);_(@_)</c:formatCode>
                <c:ptCount val="3"/>
                <c:pt idx="0">
                  <c:v>1007793</c:v>
                </c:pt>
                <c:pt idx="1">
                  <c:v>515154</c:v>
                </c:pt>
                <c:pt idx="2">
                  <c:v>926489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9397640"/>
        <c:axId val="559398032"/>
      </c:barChart>
      <c:catAx>
        <c:axId val="55939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98032"/>
        <c:crosses val="autoZero"/>
        <c:auto val="1"/>
        <c:lblAlgn val="ctr"/>
        <c:lblOffset val="100"/>
        <c:noMultiLvlLbl val="0"/>
      </c:catAx>
      <c:valAx>
        <c:axId val="55939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9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Expenditures</a:t>
            </a:r>
          </a:p>
          <a:p>
            <a:pPr>
              <a:defRPr/>
            </a:pPr>
            <a:r>
              <a:rPr lang="en-US"/>
              <a:t>Per Department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Expense!$C$17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Expense!$C$18:$C$20</c:f>
              <c:numCache>
                <c:formatCode>_("$"* #,##0.00_);_("$"* \(#,##0.00\);_("$"* "-"??_);_(@_)</c:formatCode>
                <c:ptCount val="3"/>
                <c:pt idx="0">
                  <c:v>710002.47</c:v>
                </c:pt>
                <c:pt idx="1">
                  <c:v>414408.06</c:v>
                </c:pt>
                <c:pt idx="2">
                  <c:v>926483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Revenue &amp; Expense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Graph'!$A$26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'R&amp;E Graph'!$J$25:$U$25</c:f>
              <c:strCache>
                <c:ptCount val="12"/>
                <c:pt idx="0">
                  <c:v>Q1 FY 16</c:v>
                </c:pt>
                <c:pt idx="1">
                  <c:v>Q2 FY 16</c:v>
                </c:pt>
                <c:pt idx="2">
                  <c:v>Q3 FY 16</c:v>
                </c:pt>
                <c:pt idx="3">
                  <c:v>Q4 FY 16</c:v>
                </c:pt>
                <c:pt idx="4">
                  <c:v>Q1 FY 17</c:v>
                </c:pt>
                <c:pt idx="5">
                  <c:v>Q2 FY 17</c:v>
                </c:pt>
                <c:pt idx="6">
                  <c:v>Q3 FY 17</c:v>
                </c:pt>
                <c:pt idx="7">
                  <c:v>Q4 FY 17</c:v>
                </c:pt>
                <c:pt idx="8">
                  <c:v>Q1 FY 18</c:v>
                </c:pt>
                <c:pt idx="9">
                  <c:v>Q2 FY 18</c:v>
                </c:pt>
                <c:pt idx="10">
                  <c:v>Q3 FY 18</c:v>
                </c:pt>
                <c:pt idx="11">
                  <c:v>Q4 FY 18</c:v>
                </c:pt>
              </c:strCache>
            </c:strRef>
          </c:cat>
          <c:val>
            <c:numRef>
              <c:f>'R&amp;E Graph'!$J$26:$U$26</c:f>
              <c:numCache>
                <c:formatCode>_("$"* #,##0.00_);_("$"* \(#,##0.00\);_("$"* "-"??_);_(@_)</c:formatCode>
                <c:ptCount val="12"/>
                <c:pt idx="0">
                  <c:v>560790.18999999994</c:v>
                </c:pt>
                <c:pt idx="1">
                  <c:v>440813.55</c:v>
                </c:pt>
                <c:pt idx="2">
                  <c:v>509625.14</c:v>
                </c:pt>
                <c:pt idx="3">
                  <c:v>647550.94999999995</c:v>
                </c:pt>
                <c:pt idx="4">
                  <c:v>532317.07999999996</c:v>
                </c:pt>
                <c:pt idx="5">
                  <c:v>484451.3</c:v>
                </c:pt>
                <c:pt idx="6">
                  <c:v>516304.4</c:v>
                </c:pt>
                <c:pt idx="7">
                  <c:v>637858.91</c:v>
                </c:pt>
                <c:pt idx="8">
                  <c:v>600942.76</c:v>
                </c:pt>
                <c:pt idx="9">
                  <c:v>526744.71</c:v>
                </c:pt>
                <c:pt idx="10">
                  <c:v>636312.23</c:v>
                </c:pt>
                <c:pt idx="11">
                  <c:v>746081.72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'R&amp;E Graph'!$A$27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'R&amp;E Graph'!$J$25:$U$25</c:f>
              <c:strCache>
                <c:ptCount val="12"/>
                <c:pt idx="0">
                  <c:v>Q1 FY 16</c:v>
                </c:pt>
                <c:pt idx="1">
                  <c:v>Q2 FY 16</c:v>
                </c:pt>
                <c:pt idx="2">
                  <c:v>Q3 FY 16</c:v>
                </c:pt>
                <c:pt idx="3">
                  <c:v>Q4 FY 16</c:v>
                </c:pt>
                <c:pt idx="4">
                  <c:v>Q1 FY 17</c:v>
                </c:pt>
                <c:pt idx="5">
                  <c:v>Q2 FY 17</c:v>
                </c:pt>
                <c:pt idx="6">
                  <c:v>Q3 FY 17</c:v>
                </c:pt>
                <c:pt idx="7">
                  <c:v>Q4 FY 17</c:v>
                </c:pt>
                <c:pt idx="8">
                  <c:v>Q1 FY 18</c:v>
                </c:pt>
                <c:pt idx="9">
                  <c:v>Q2 FY 18</c:v>
                </c:pt>
                <c:pt idx="10">
                  <c:v>Q3 FY 18</c:v>
                </c:pt>
                <c:pt idx="11">
                  <c:v>Q4 FY 18</c:v>
                </c:pt>
              </c:strCache>
            </c:strRef>
          </c:cat>
          <c:val>
            <c:numRef>
              <c:f>'R&amp;E Graph'!$J$27:$U$27</c:f>
              <c:numCache>
                <c:formatCode>_("$"* #,##0.00_);_("$"* \(#,##0.00\);_("$"* "-"??_);_(@_)</c:formatCode>
                <c:ptCount val="12"/>
                <c:pt idx="0">
                  <c:v>651781.47</c:v>
                </c:pt>
                <c:pt idx="1">
                  <c:v>453895.43</c:v>
                </c:pt>
                <c:pt idx="2">
                  <c:v>416140.7</c:v>
                </c:pt>
                <c:pt idx="3">
                  <c:v>566535.52</c:v>
                </c:pt>
                <c:pt idx="4">
                  <c:v>481887.08</c:v>
                </c:pt>
                <c:pt idx="5">
                  <c:v>493395.4</c:v>
                </c:pt>
                <c:pt idx="6">
                  <c:v>465291.58</c:v>
                </c:pt>
                <c:pt idx="7">
                  <c:v>540720.44999999995</c:v>
                </c:pt>
                <c:pt idx="8">
                  <c:v>437545.68</c:v>
                </c:pt>
                <c:pt idx="9">
                  <c:v>603968.09000000008</c:v>
                </c:pt>
                <c:pt idx="10">
                  <c:v>479337.31</c:v>
                </c:pt>
                <c:pt idx="11">
                  <c:v>542033.85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795064"/>
        <c:axId val="373789968"/>
      </c:lineChart>
      <c:catAx>
        <c:axId val="37379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789968"/>
        <c:crosses val="autoZero"/>
        <c:auto val="1"/>
        <c:lblAlgn val="ctr"/>
        <c:lblOffset val="100"/>
        <c:noMultiLvlLbl val="0"/>
      </c:catAx>
      <c:valAx>
        <c:axId val="37378996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79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WATER FUND OPERATING BALANCE</a:t>
            </a:r>
          </a:p>
          <a:p>
            <a:pPr>
              <a:defRPr/>
            </a:pPr>
            <a:r>
              <a:rPr lang="en-US"/>
              <a:t>MONTH ENDING SEPTEMBER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Balance'!$A$10</c:f>
              <c:strCache>
                <c:ptCount val="1"/>
                <c:pt idx="0">
                  <c:v>Water Fund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Balance'!$B$9:$F$9</c:f>
              <c:strCache>
                <c:ptCount val="5"/>
                <c:pt idx="0">
                  <c:v>FY 2013-2014</c:v>
                </c:pt>
                <c:pt idx="1">
                  <c:v>FY 2014-2015</c:v>
                </c:pt>
                <c:pt idx="2">
                  <c:v>FY 2015-2016</c:v>
                </c:pt>
                <c:pt idx="3">
                  <c:v>FY 2016-2017</c:v>
                </c:pt>
                <c:pt idx="4">
                  <c:v>FY 2017-2018</c:v>
                </c:pt>
              </c:strCache>
            </c:strRef>
          </c:cat>
          <c:val>
            <c:numRef>
              <c:f>'Cash Balance'!$B$10:$F$10</c:f>
              <c:numCache>
                <c:formatCode>_("$"* #,##0.00_);_("$"* \(#,##0.00\);_("$"* "-"??_);_(@_)</c:formatCode>
                <c:ptCount val="5"/>
                <c:pt idx="0">
                  <c:v>137245.37</c:v>
                </c:pt>
                <c:pt idx="1">
                  <c:v>59868.25</c:v>
                </c:pt>
                <c:pt idx="2">
                  <c:v>123647.7</c:v>
                </c:pt>
                <c:pt idx="3">
                  <c:v>384547.89</c:v>
                </c:pt>
                <c:pt idx="4">
                  <c:v>583059.66</c:v>
                </c:pt>
              </c:numCache>
            </c:numRef>
          </c:val>
        </c:ser>
        <c:ser>
          <c:idx val="1"/>
          <c:order val="1"/>
          <c:tx>
            <c:strRef>
              <c:f>'Cash Balance'!$A$11</c:f>
              <c:strCache>
                <c:ptCount val="1"/>
                <c:pt idx="0">
                  <c:v>Investment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Balance'!$B$9:$F$9</c:f>
              <c:strCache>
                <c:ptCount val="5"/>
                <c:pt idx="0">
                  <c:v>FY 2013-2014</c:v>
                </c:pt>
                <c:pt idx="1">
                  <c:v>FY 2014-2015</c:v>
                </c:pt>
                <c:pt idx="2">
                  <c:v>FY 2015-2016</c:v>
                </c:pt>
                <c:pt idx="3">
                  <c:v>FY 2016-2017</c:v>
                </c:pt>
                <c:pt idx="4">
                  <c:v>FY 2017-2018</c:v>
                </c:pt>
              </c:strCache>
            </c:strRef>
          </c:cat>
          <c:val>
            <c:numRef>
              <c:f>'Cash Balance'!$B$11:$F$11</c:f>
              <c:numCache>
                <c:formatCode>_("$"* #,##0.00_);_("$"* \(#,##0.00\);_("$"* "-"??_);_(@_)</c:formatCode>
                <c:ptCount val="5"/>
                <c:pt idx="0">
                  <c:v>65031.32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211792.95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9411360"/>
        <c:axId val="559410184"/>
      </c:barChart>
      <c:catAx>
        <c:axId val="5594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410184"/>
        <c:crosses val="autoZero"/>
        <c:auto val="1"/>
        <c:lblAlgn val="ctr"/>
        <c:lblOffset val="100"/>
        <c:noMultiLvlLbl val="0"/>
      </c:catAx>
      <c:valAx>
        <c:axId val="5594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41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Portfolio Balance</a:t>
            </a:r>
          </a:p>
          <a:p>
            <a:pPr>
              <a:defRPr/>
            </a:pPr>
            <a:r>
              <a:rPr lang="en-US"/>
              <a:t>Per</a:t>
            </a:r>
            <a:r>
              <a:rPr lang="en-US" baseline="0"/>
              <a:t> Quarter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96134053112357"/>
          <c:y val="0.18014957876972168"/>
          <c:w val="0.67191921970452384"/>
          <c:h val="0.5029254938963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Quarter End Portfolio 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Sheet1!$A$14:$A$29</c:f>
              <c:strCache>
                <c:ptCount val="16"/>
                <c:pt idx="0">
                  <c:v>FY 14-15 Q1</c:v>
                </c:pt>
                <c:pt idx="1">
                  <c:v>FY 14-15 Q2</c:v>
                </c:pt>
                <c:pt idx="2">
                  <c:v>FY 14-15 Q3</c:v>
                </c:pt>
                <c:pt idx="3">
                  <c:v>FY 14-15 Q4</c:v>
                </c:pt>
                <c:pt idx="4">
                  <c:v>FY 15-16 Q1</c:v>
                </c:pt>
                <c:pt idx="5">
                  <c:v>FY 15-16 Q2</c:v>
                </c:pt>
                <c:pt idx="6">
                  <c:v>FY 15-16 Q3</c:v>
                </c:pt>
                <c:pt idx="7">
                  <c:v>FY 15-16 Q4</c:v>
                </c:pt>
                <c:pt idx="8">
                  <c:v>FY 16-17 Q1</c:v>
                </c:pt>
                <c:pt idx="9">
                  <c:v>FY 16-17 Q2</c:v>
                </c:pt>
                <c:pt idx="10">
                  <c:v>FY 16-17 Q3</c:v>
                </c:pt>
                <c:pt idx="11">
                  <c:v>FY 16-17 Q4</c:v>
                </c:pt>
                <c:pt idx="12">
                  <c:v>FY 17-18 Q1</c:v>
                </c:pt>
                <c:pt idx="13">
                  <c:v>FY 17-18 Q2</c:v>
                </c:pt>
                <c:pt idx="14">
                  <c:v>FY 17-18 Q3</c:v>
                </c:pt>
                <c:pt idx="15">
                  <c:v>FY 17-18 Q4</c:v>
                </c:pt>
              </c:strCache>
            </c:strRef>
          </c:cat>
          <c:val>
            <c:numRef>
              <c:f>Sheet1!$B$14:$B$29</c:f>
              <c:numCache>
                <c:formatCode>_("$"* #,##0.00_);_("$"* \(#,##0.00\);_("$"* "-"??_);_(@_)</c:formatCode>
                <c:ptCount val="16"/>
                <c:pt idx="0">
                  <c:v>5474122.7199999997</c:v>
                </c:pt>
                <c:pt idx="1">
                  <c:v>5289659.32</c:v>
                </c:pt>
                <c:pt idx="2">
                  <c:v>4670011.5</c:v>
                </c:pt>
                <c:pt idx="3">
                  <c:v>3781138.46</c:v>
                </c:pt>
                <c:pt idx="4">
                  <c:v>3602293.89</c:v>
                </c:pt>
                <c:pt idx="5">
                  <c:v>3034484.85</c:v>
                </c:pt>
                <c:pt idx="6">
                  <c:v>2093476</c:v>
                </c:pt>
                <c:pt idx="7">
                  <c:v>1104975.74</c:v>
                </c:pt>
                <c:pt idx="8">
                  <c:v>1823465.42</c:v>
                </c:pt>
                <c:pt idx="9">
                  <c:v>2326313.21</c:v>
                </c:pt>
                <c:pt idx="10">
                  <c:v>2229342.6800000002</c:v>
                </c:pt>
                <c:pt idx="11">
                  <c:v>7251266.8300000001</c:v>
                </c:pt>
                <c:pt idx="12">
                  <c:v>8359754.5800000001</c:v>
                </c:pt>
                <c:pt idx="13">
                  <c:v>8839106</c:v>
                </c:pt>
                <c:pt idx="14">
                  <c:v>9022646.6099999994</c:v>
                </c:pt>
                <c:pt idx="15">
                  <c:v>8017836.0800000001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222576"/>
        <c:axId val="370226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Earned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Sheet1!$A$14:$A$29</c:f>
              <c:strCache>
                <c:ptCount val="16"/>
                <c:pt idx="0">
                  <c:v>FY 14-15 Q1</c:v>
                </c:pt>
                <c:pt idx="1">
                  <c:v>FY 14-15 Q2</c:v>
                </c:pt>
                <c:pt idx="2">
                  <c:v>FY 14-15 Q3</c:v>
                </c:pt>
                <c:pt idx="3">
                  <c:v>FY 14-15 Q4</c:v>
                </c:pt>
                <c:pt idx="4">
                  <c:v>FY 15-16 Q1</c:v>
                </c:pt>
                <c:pt idx="5">
                  <c:v>FY 15-16 Q2</c:v>
                </c:pt>
                <c:pt idx="6">
                  <c:v>FY 15-16 Q3</c:v>
                </c:pt>
                <c:pt idx="7">
                  <c:v>FY 15-16 Q4</c:v>
                </c:pt>
                <c:pt idx="8">
                  <c:v>FY 16-17 Q1</c:v>
                </c:pt>
                <c:pt idx="9">
                  <c:v>FY 16-17 Q2</c:v>
                </c:pt>
                <c:pt idx="10">
                  <c:v>FY 16-17 Q3</c:v>
                </c:pt>
                <c:pt idx="11">
                  <c:v>FY 16-17 Q4</c:v>
                </c:pt>
                <c:pt idx="12">
                  <c:v>FY 17-18 Q1</c:v>
                </c:pt>
                <c:pt idx="13">
                  <c:v>FY 17-18 Q2</c:v>
                </c:pt>
                <c:pt idx="14">
                  <c:v>FY 17-18 Q3</c:v>
                </c:pt>
                <c:pt idx="15">
                  <c:v>FY 17-18 Q4</c:v>
                </c:pt>
              </c:strCache>
            </c:strRef>
          </c:cat>
          <c:val>
            <c:numRef>
              <c:f>Sheet1!$C$14:$C$29</c:f>
              <c:numCache>
                <c:formatCode>_("$"* #,##0.00_);_("$"* \(#,##0.00\);_("$"* "-"??_);_(@_)</c:formatCode>
                <c:ptCount val="16"/>
                <c:pt idx="0">
                  <c:v>3495.58</c:v>
                </c:pt>
                <c:pt idx="1">
                  <c:v>3773.25</c:v>
                </c:pt>
                <c:pt idx="2">
                  <c:v>3335.79</c:v>
                </c:pt>
                <c:pt idx="3">
                  <c:v>4976.4399999999996</c:v>
                </c:pt>
                <c:pt idx="4">
                  <c:v>6436.55</c:v>
                </c:pt>
                <c:pt idx="5">
                  <c:v>7600.82</c:v>
                </c:pt>
                <c:pt idx="6">
                  <c:v>6385.91</c:v>
                </c:pt>
                <c:pt idx="7">
                  <c:v>3815.69</c:v>
                </c:pt>
                <c:pt idx="8">
                  <c:v>3639.91</c:v>
                </c:pt>
                <c:pt idx="9">
                  <c:v>6793.54</c:v>
                </c:pt>
                <c:pt idx="10">
                  <c:v>8330.0400000000009</c:v>
                </c:pt>
                <c:pt idx="11">
                  <c:v>8210.19</c:v>
                </c:pt>
                <c:pt idx="12">
                  <c:v>35335.33</c:v>
                </c:pt>
                <c:pt idx="13">
                  <c:v>49155.25</c:v>
                </c:pt>
                <c:pt idx="14">
                  <c:v>57151.96</c:v>
                </c:pt>
                <c:pt idx="15">
                  <c:v>60994.35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227672"/>
        <c:axId val="370224928"/>
      </c:lineChart>
      <c:catAx>
        <c:axId val="3702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26496"/>
        <c:crosses val="autoZero"/>
        <c:auto val="1"/>
        <c:lblAlgn val="ctr"/>
        <c:lblOffset val="100"/>
        <c:noMultiLvlLbl val="0"/>
      </c:catAx>
      <c:valAx>
        <c:axId val="37022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Quarter</a:t>
                </a:r>
                <a:r>
                  <a:rPr lang="en-US" baseline="0"/>
                  <a:t> Ending Balance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22576"/>
        <c:crosses val="autoZero"/>
        <c:crossBetween val="between"/>
      </c:valAx>
      <c:valAx>
        <c:axId val="3702249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Interest Earned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27672"/>
        <c:crosses val="max"/>
        <c:crossBetween val="between"/>
      </c:valAx>
      <c:catAx>
        <c:axId val="370227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0224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 Year</a:t>
            </a:r>
            <a:r>
              <a:rPr lang="en-US" baseline="0"/>
              <a:t> </a:t>
            </a:r>
            <a:r>
              <a:rPr lang="en-US"/>
              <a:t>US Treasury Yield</a:t>
            </a:r>
            <a:r>
              <a:rPr lang="en-US" baseline="0"/>
              <a:t> Curve</a:t>
            </a:r>
          </a:p>
          <a:p>
            <a:pPr>
              <a:defRPr/>
            </a:pPr>
            <a:r>
              <a:rPr lang="en-US" baseline="0"/>
              <a:t>As Of the Last Day of the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Sheet1!$A$27:$A$40</c:f>
              <c:numCache>
                <c:formatCode>mmm\-yy</c:formatCode>
                <c:ptCount val="14"/>
                <c:pt idx="0">
                  <c:v>42978</c:v>
                </c:pt>
                <c:pt idx="1">
                  <c:v>43008</c:v>
                </c:pt>
                <c:pt idx="2">
                  <c:v>43039</c:v>
                </c:pt>
                <c:pt idx="3">
                  <c:v>43040</c:v>
                </c:pt>
                <c:pt idx="4" formatCode="[$-409]mmm\-yy;@">
                  <c:v>43098</c:v>
                </c:pt>
                <c:pt idx="5" formatCode="[$-409]mmm\-yy;@">
                  <c:v>43131</c:v>
                </c:pt>
                <c:pt idx="6" formatCode="[$-409]mmm\-yy;@">
                  <c:v>43159</c:v>
                </c:pt>
                <c:pt idx="7" formatCode="[$-409]mmm\-yy;@">
                  <c:v>43188</c:v>
                </c:pt>
                <c:pt idx="8" formatCode="[$-409]mmm\-yy;@">
                  <c:v>43220</c:v>
                </c:pt>
                <c:pt idx="9" formatCode="[$-409]mmm\-yy;@">
                  <c:v>43251</c:v>
                </c:pt>
                <c:pt idx="10" formatCode="d\-mmm">
                  <c:v>43281</c:v>
                </c:pt>
                <c:pt idx="11" formatCode="d\-mmm">
                  <c:v>43312</c:v>
                </c:pt>
                <c:pt idx="12" formatCode="d\-mmm">
                  <c:v>43343</c:v>
                </c:pt>
                <c:pt idx="13" formatCode="m/d/yyyy">
                  <c:v>43373</c:v>
                </c:pt>
              </c:numCache>
            </c:numRef>
          </c:cat>
          <c:val>
            <c:numRef>
              <c:f>Sheet1!$B$27:$B$40</c:f>
              <c:numCache>
                <c:formatCode>General</c:formatCode>
                <c:ptCount val="14"/>
                <c:pt idx="0">
                  <c:v>1.23</c:v>
                </c:pt>
                <c:pt idx="1">
                  <c:v>1.31</c:v>
                </c:pt>
                <c:pt idx="2">
                  <c:v>1.43</c:v>
                </c:pt>
                <c:pt idx="3">
                  <c:v>1.62</c:v>
                </c:pt>
                <c:pt idx="4">
                  <c:v>1.76</c:v>
                </c:pt>
                <c:pt idx="5">
                  <c:v>1.9</c:v>
                </c:pt>
                <c:pt idx="6">
                  <c:v>2.0699999999999998</c:v>
                </c:pt>
                <c:pt idx="7">
                  <c:v>2.09</c:v>
                </c:pt>
                <c:pt idx="8">
                  <c:v>2.2400000000000002</c:v>
                </c:pt>
                <c:pt idx="9">
                  <c:v>2.23</c:v>
                </c:pt>
                <c:pt idx="10">
                  <c:v>2.33</c:v>
                </c:pt>
                <c:pt idx="11">
                  <c:v>2.44</c:v>
                </c:pt>
                <c:pt idx="12">
                  <c:v>2.46</c:v>
                </c:pt>
                <c:pt idx="13">
                  <c:v>2.59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2524960"/>
        <c:axId val="369904264"/>
      </c:lineChart>
      <c:dateAx>
        <c:axId val="552524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904264"/>
        <c:crosses val="autoZero"/>
        <c:auto val="1"/>
        <c:lblOffset val="100"/>
        <c:baseTimeUnit val="months"/>
      </c:dateAx>
      <c:valAx>
        <c:axId val="36990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52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Rate Comparisons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US Treasury Yield Curve 1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Sheet1!$A$27:$A$40</c:f>
              <c:numCache>
                <c:formatCode>mmm\-yy</c:formatCode>
                <c:ptCount val="14"/>
                <c:pt idx="0">
                  <c:v>42978</c:v>
                </c:pt>
                <c:pt idx="1">
                  <c:v>43008</c:v>
                </c:pt>
                <c:pt idx="2">
                  <c:v>43039</c:v>
                </c:pt>
                <c:pt idx="3">
                  <c:v>43040</c:v>
                </c:pt>
                <c:pt idx="4" formatCode="[$-409]mmm\-yy;@">
                  <c:v>43098</c:v>
                </c:pt>
                <c:pt idx="5" formatCode="[$-409]mmm\-yy;@">
                  <c:v>43131</c:v>
                </c:pt>
                <c:pt idx="6" formatCode="[$-409]mmm\-yy;@">
                  <c:v>43159</c:v>
                </c:pt>
                <c:pt idx="7" formatCode="[$-409]mmm\-yy;@">
                  <c:v>43188</c:v>
                </c:pt>
                <c:pt idx="8" formatCode="[$-409]mmm\-yy;@">
                  <c:v>43220</c:v>
                </c:pt>
                <c:pt idx="9" formatCode="[$-409]mmm\-yy;@">
                  <c:v>43251</c:v>
                </c:pt>
                <c:pt idx="10" formatCode="d\-mmm">
                  <c:v>43281</c:v>
                </c:pt>
                <c:pt idx="11" formatCode="d\-mmm">
                  <c:v>43312</c:v>
                </c:pt>
                <c:pt idx="12" formatCode="d\-mmm">
                  <c:v>43343</c:v>
                </c:pt>
                <c:pt idx="13" formatCode="m/d/yyyy">
                  <c:v>43373</c:v>
                </c:pt>
              </c:numCache>
            </c:numRef>
          </c:cat>
          <c:val>
            <c:numRef>
              <c:f>Sheet1!$B$27:$B$40</c:f>
              <c:numCache>
                <c:formatCode>General</c:formatCode>
                <c:ptCount val="14"/>
                <c:pt idx="0">
                  <c:v>1.23</c:v>
                </c:pt>
                <c:pt idx="1">
                  <c:v>1.31</c:v>
                </c:pt>
                <c:pt idx="2">
                  <c:v>1.43</c:v>
                </c:pt>
                <c:pt idx="3">
                  <c:v>1.62</c:v>
                </c:pt>
                <c:pt idx="4">
                  <c:v>1.76</c:v>
                </c:pt>
                <c:pt idx="5">
                  <c:v>1.9</c:v>
                </c:pt>
                <c:pt idx="6">
                  <c:v>2.0699999999999998</c:v>
                </c:pt>
                <c:pt idx="7">
                  <c:v>2.09</c:v>
                </c:pt>
                <c:pt idx="8">
                  <c:v>2.2400000000000002</c:v>
                </c:pt>
                <c:pt idx="9">
                  <c:v>2.23</c:v>
                </c:pt>
                <c:pt idx="10">
                  <c:v>2.33</c:v>
                </c:pt>
                <c:pt idx="11">
                  <c:v>2.44</c:v>
                </c:pt>
                <c:pt idx="12">
                  <c:v>2.46</c:v>
                </c:pt>
                <c:pt idx="13">
                  <c:v>2.59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BTH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Sheet1!$A$27:$A$40</c:f>
              <c:numCache>
                <c:formatCode>mmm\-yy</c:formatCode>
                <c:ptCount val="14"/>
                <c:pt idx="0">
                  <c:v>42978</c:v>
                </c:pt>
                <c:pt idx="1">
                  <c:v>43008</c:v>
                </c:pt>
                <c:pt idx="2">
                  <c:v>43039</c:v>
                </c:pt>
                <c:pt idx="3">
                  <c:v>43040</c:v>
                </c:pt>
                <c:pt idx="4" formatCode="[$-409]mmm\-yy;@">
                  <c:v>43098</c:v>
                </c:pt>
                <c:pt idx="5" formatCode="[$-409]mmm\-yy;@">
                  <c:v>43131</c:v>
                </c:pt>
                <c:pt idx="6" formatCode="[$-409]mmm\-yy;@">
                  <c:v>43159</c:v>
                </c:pt>
                <c:pt idx="7" formatCode="[$-409]mmm\-yy;@">
                  <c:v>43188</c:v>
                </c:pt>
                <c:pt idx="8" formatCode="[$-409]mmm\-yy;@">
                  <c:v>43220</c:v>
                </c:pt>
                <c:pt idx="9" formatCode="[$-409]mmm\-yy;@">
                  <c:v>43251</c:v>
                </c:pt>
                <c:pt idx="10" formatCode="d\-mmm">
                  <c:v>43281</c:v>
                </c:pt>
                <c:pt idx="11" formatCode="d\-mmm">
                  <c:v>43312</c:v>
                </c:pt>
                <c:pt idx="12" formatCode="d\-mmm">
                  <c:v>43343</c:v>
                </c:pt>
                <c:pt idx="13" formatCode="m/d/yyyy">
                  <c:v>43373</c:v>
                </c:pt>
              </c:numCache>
            </c:numRef>
          </c:cat>
          <c:val>
            <c:numRef>
              <c:f>Sheet1!$C$27:$C$40</c:f>
              <c:numCache>
                <c:formatCode>General</c:formatCode>
                <c:ptCount val="14"/>
                <c:pt idx="0">
                  <c:v>1.63</c:v>
                </c:pt>
                <c:pt idx="1">
                  <c:v>1.71</c:v>
                </c:pt>
                <c:pt idx="2">
                  <c:v>1.83</c:v>
                </c:pt>
                <c:pt idx="3">
                  <c:v>2.02</c:v>
                </c:pt>
                <c:pt idx="4">
                  <c:v>2.16</c:v>
                </c:pt>
                <c:pt idx="5">
                  <c:v>2.2999999999999998</c:v>
                </c:pt>
                <c:pt idx="6">
                  <c:v>2.4699999999999998</c:v>
                </c:pt>
                <c:pt idx="7">
                  <c:v>2.4899999999999998</c:v>
                </c:pt>
                <c:pt idx="8">
                  <c:v>2.64</c:v>
                </c:pt>
                <c:pt idx="9">
                  <c:v>2.63</c:v>
                </c:pt>
                <c:pt idx="10">
                  <c:v>2.73</c:v>
                </c:pt>
                <c:pt idx="11">
                  <c:v>2.84</c:v>
                </c:pt>
                <c:pt idx="12">
                  <c:v>2.86</c:v>
                </c:pt>
                <c:pt idx="13">
                  <c:v>2.9899999999999998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TexPool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Sheet1!$A$27:$A$40</c:f>
              <c:numCache>
                <c:formatCode>mmm\-yy</c:formatCode>
                <c:ptCount val="14"/>
                <c:pt idx="0">
                  <c:v>42978</c:v>
                </c:pt>
                <c:pt idx="1">
                  <c:v>43008</c:v>
                </c:pt>
                <c:pt idx="2">
                  <c:v>43039</c:v>
                </c:pt>
                <c:pt idx="3">
                  <c:v>43040</c:v>
                </c:pt>
                <c:pt idx="4" formatCode="[$-409]mmm\-yy;@">
                  <c:v>43098</c:v>
                </c:pt>
                <c:pt idx="5" formatCode="[$-409]mmm\-yy;@">
                  <c:v>43131</c:v>
                </c:pt>
                <c:pt idx="6" formatCode="[$-409]mmm\-yy;@">
                  <c:v>43159</c:v>
                </c:pt>
                <c:pt idx="7" formatCode="[$-409]mmm\-yy;@">
                  <c:v>43188</c:v>
                </c:pt>
                <c:pt idx="8" formatCode="[$-409]mmm\-yy;@">
                  <c:v>43220</c:v>
                </c:pt>
                <c:pt idx="9" formatCode="[$-409]mmm\-yy;@">
                  <c:v>43251</c:v>
                </c:pt>
                <c:pt idx="10" formatCode="d\-mmm">
                  <c:v>43281</c:v>
                </c:pt>
                <c:pt idx="11" formatCode="d\-mmm">
                  <c:v>43312</c:v>
                </c:pt>
                <c:pt idx="12" formatCode="d\-mmm">
                  <c:v>43343</c:v>
                </c:pt>
                <c:pt idx="13" formatCode="m/d/yyyy">
                  <c:v>43373</c:v>
                </c:pt>
              </c:numCache>
            </c:numRef>
          </c:cat>
          <c:val>
            <c:numRef>
              <c:f>Sheet1!$D$27:$D$40</c:f>
              <c:numCache>
                <c:formatCode>General</c:formatCode>
                <c:ptCount val="14"/>
                <c:pt idx="0">
                  <c:v>0.99880000000000002</c:v>
                </c:pt>
                <c:pt idx="1">
                  <c:v>1.0150999999999999</c:v>
                </c:pt>
                <c:pt idx="2">
                  <c:v>1.0385</c:v>
                </c:pt>
                <c:pt idx="3">
                  <c:v>1.0705</c:v>
                </c:pt>
                <c:pt idx="4">
                  <c:v>1.2803</c:v>
                </c:pt>
                <c:pt idx="5">
                  <c:v>1.2988999999999999</c:v>
                </c:pt>
                <c:pt idx="6">
                  <c:v>1.3855999999999999</c:v>
                </c:pt>
                <c:pt idx="7">
                  <c:v>1.6444000000000001</c:v>
                </c:pt>
                <c:pt idx="8">
                  <c:v>1.7075</c:v>
                </c:pt>
                <c:pt idx="9">
                  <c:v>1.7692000000000001</c:v>
                </c:pt>
                <c:pt idx="10">
                  <c:v>1.9206000000000001</c:v>
                </c:pt>
                <c:pt idx="11">
                  <c:v>1.9077</c:v>
                </c:pt>
                <c:pt idx="12">
                  <c:v>1.9641</c:v>
                </c:pt>
                <c:pt idx="13">
                  <c:v>2.1244000000000001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TexPool Prime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Sheet1!$A$27:$A$40</c:f>
              <c:numCache>
                <c:formatCode>mmm\-yy</c:formatCode>
                <c:ptCount val="14"/>
                <c:pt idx="0">
                  <c:v>42978</c:v>
                </c:pt>
                <c:pt idx="1">
                  <c:v>43008</c:v>
                </c:pt>
                <c:pt idx="2">
                  <c:v>43039</c:v>
                </c:pt>
                <c:pt idx="3">
                  <c:v>43040</c:v>
                </c:pt>
                <c:pt idx="4" formatCode="[$-409]mmm\-yy;@">
                  <c:v>43098</c:v>
                </c:pt>
                <c:pt idx="5" formatCode="[$-409]mmm\-yy;@">
                  <c:v>43131</c:v>
                </c:pt>
                <c:pt idx="6" formatCode="[$-409]mmm\-yy;@">
                  <c:v>43159</c:v>
                </c:pt>
                <c:pt idx="7" formatCode="[$-409]mmm\-yy;@">
                  <c:v>43188</c:v>
                </c:pt>
                <c:pt idx="8" formatCode="[$-409]mmm\-yy;@">
                  <c:v>43220</c:v>
                </c:pt>
                <c:pt idx="9" formatCode="[$-409]mmm\-yy;@">
                  <c:v>43251</c:v>
                </c:pt>
                <c:pt idx="10" formatCode="d\-mmm">
                  <c:v>43281</c:v>
                </c:pt>
                <c:pt idx="11" formatCode="d\-mmm">
                  <c:v>43312</c:v>
                </c:pt>
                <c:pt idx="12" formatCode="d\-mmm">
                  <c:v>43343</c:v>
                </c:pt>
                <c:pt idx="13" formatCode="m/d/yyyy">
                  <c:v>43373</c:v>
                </c:pt>
              </c:numCache>
            </c:numRef>
          </c:cat>
          <c:val>
            <c:numRef>
              <c:f>Sheet1!$E$27:$E$40</c:f>
              <c:numCache>
                <c:formatCode>General</c:formatCode>
                <c:ptCount val="14"/>
                <c:pt idx="0">
                  <c:v>1.2418</c:v>
                </c:pt>
                <c:pt idx="1">
                  <c:v>1.2644</c:v>
                </c:pt>
                <c:pt idx="2">
                  <c:v>1.2665999999999999</c:v>
                </c:pt>
                <c:pt idx="3">
                  <c:v>1.3007</c:v>
                </c:pt>
                <c:pt idx="4">
                  <c:v>1.4745999999999999</c:v>
                </c:pt>
                <c:pt idx="5">
                  <c:v>1.5156000000000001</c:v>
                </c:pt>
                <c:pt idx="6">
                  <c:v>1.6138999999999999</c:v>
                </c:pt>
                <c:pt idx="7">
                  <c:v>1.8236000000000001</c:v>
                </c:pt>
                <c:pt idx="8">
                  <c:v>1.9846999999999999</c:v>
                </c:pt>
                <c:pt idx="9">
                  <c:v>2.0554999999999999</c:v>
                </c:pt>
                <c:pt idx="10">
                  <c:v>2.2044999999999999</c:v>
                </c:pt>
                <c:pt idx="11">
                  <c:v>2.1745999999999999</c:v>
                </c:pt>
                <c:pt idx="12">
                  <c:v>2.1718000000000002</c:v>
                </c:pt>
                <c:pt idx="13">
                  <c:v>2.3071999999999999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482960"/>
        <c:axId val="551484920"/>
      </c:lineChart>
      <c:dateAx>
        <c:axId val="551482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484920"/>
        <c:crosses val="autoZero"/>
        <c:auto val="1"/>
        <c:lblOffset val="100"/>
        <c:baseTimeUnit val="months"/>
      </c:dateAx>
      <c:valAx>
        <c:axId val="55148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48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Sheet1!$D$10</c:f>
              <c:strCache>
                <c:ptCount val="1"/>
                <c:pt idx="0">
                  <c:v>FY 2018-2019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Sheet1!$A$11:$A$13</c:f>
              <c:strCache>
                <c:ptCount val="3"/>
                <c:pt idx="0">
                  <c:v>Wtr &amp; Sewer</c:v>
                </c:pt>
                <c:pt idx="1">
                  <c:v>Sales Tax</c:v>
                </c:pt>
                <c:pt idx="2">
                  <c:v>I&amp;S Tax</c:v>
                </c:pt>
              </c:strCache>
            </c:strRef>
          </c:cat>
          <c:val>
            <c:numRef>
              <c:f>Sheet1!$D$11:$D$13</c:f>
              <c:numCache>
                <c:formatCode>_("$"* #,##0.00_);_("$"* \(#,##0.00\);_("$"* "-"??_);_(@_)</c:formatCode>
                <c:ptCount val="3"/>
                <c:pt idx="0">
                  <c:v>927400</c:v>
                </c:pt>
                <c:pt idx="1">
                  <c:v>275988</c:v>
                </c:pt>
                <c:pt idx="2">
                  <c:v>250313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Total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Revenue!$C$2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5159457332669101E-2"/>
                  <c:y val="-9.53515971267385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579728666335375E-3"/>
                  <c:y val="-1.90703194253477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257404639760875"/>
                  <c:y val="-3.1783865708912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Revenue!$A$3:$A$10</c:f>
              <c:strCache>
                <c:ptCount val="8"/>
                <c:pt idx="0">
                  <c:v>Fines</c:v>
                </c:pt>
                <c:pt idx="1">
                  <c:v>Hotel Motel Tax</c:v>
                </c:pt>
                <c:pt idx="2">
                  <c:v>Interest Income</c:v>
                </c:pt>
                <c:pt idx="3">
                  <c:v>Other Income</c:v>
                </c:pt>
                <c:pt idx="4">
                  <c:v>Property Taxes</c:v>
                </c:pt>
                <c:pt idx="5">
                  <c:v>Utility Municipal Fees</c:v>
                </c:pt>
                <c:pt idx="6">
                  <c:v>Refuse Collection</c:v>
                </c:pt>
                <c:pt idx="7">
                  <c:v>Sales Tax</c:v>
                </c:pt>
              </c:strCache>
            </c:strRef>
          </c:cat>
          <c:val>
            <c:numRef>
              <c:f>Revenue!$C$3:$C$10</c:f>
              <c:numCache>
                <c:formatCode>_("$"* #,##0.00_);_("$"* \(#,##0.00\);_("$"* "-"??_);_(@_)</c:formatCode>
                <c:ptCount val="8"/>
                <c:pt idx="0">
                  <c:v>423628.22</c:v>
                </c:pt>
                <c:pt idx="1">
                  <c:v>69611.63</c:v>
                </c:pt>
                <c:pt idx="2">
                  <c:v>81529.039999999994</c:v>
                </c:pt>
                <c:pt idx="3">
                  <c:v>703962.99000000022</c:v>
                </c:pt>
                <c:pt idx="4">
                  <c:v>1167028.4099999999</c:v>
                </c:pt>
                <c:pt idx="5">
                  <c:v>234519.81</c:v>
                </c:pt>
                <c:pt idx="6">
                  <c:v>699159.09</c:v>
                </c:pt>
                <c:pt idx="7">
                  <c:v>2025598.15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Debt Service Payments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Wtr &amp; Swe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Sheet1!$A$17:$A$37</c:f>
              <c:numCache>
                <c:formatCode>m/d/yyyy</c:formatCode>
                <c:ptCount val="21"/>
                <c:pt idx="0">
                  <c:v>43008</c:v>
                </c:pt>
                <c:pt idx="1">
                  <c:v>43373</c:v>
                </c:pt>
                <c:pt idx="2">
                  <c:v>43738</c:v>
                </c:pt>
                <c:pt idx="3">
                  <c:v>44104</c:v>
                </c:pt>
                <c:pt idx="4">
                  <c:v>44469</c:v>
                </c:pt>
                <c:pt idx="5">
                  <c:v>44834</c:v>
                </c:pt>
                <c:pt idx="6">
                  <c:v>45199</c:v>
                </c:pt>
                <c:pt idx="7">
                  <c:v>45565</c:v>
                </c:pt>
                <c:pt idx="8">
                  <c:v>45930</c:v>
                </c:pt>
                <c:pt idx="9">
                  <c:v>46295</c:v>
                </c:pt>
                <c:pt idx="10">
                  <c:v>46660</c:v>
                </c:pt>
                <c:pt idx="11">
                  <c:v>47026</c:v>
                </c:pt>
                <c:pt idx="12">
                  <c:v>47391</c:v>
                </c:pt>
                <c:pt idx="13">
                  <c:v>47756</c:v>
                </c:pt>
                <c:pt idx="14">
                  <c:v>48121</c:v>
                </c:pt>
                <c:pt idx="15">
                  <c:v>48487</c:v>
                </c:pt>
                <c:pt idx="16">
                  <c:v>48852</c:v>
                </c:pt>
                <c:pt idx="17">
                  <c:v>49217</c:v>
                </c:pt>
                <c:pt idx="18">
                  <c:v>49582</c:v>
                </c:pt>
                <c:pt idx="19">
                  <c:v>49948</c:v>
                </c:pt>
                <c:pt idx="20">
                  <c:v>50313</c:v>
                </c:pt>
              </c:numCache>
            </c:numRef>
          </c:cat>
          <c:val>
            <c:numRef>
              <c:f>Sheet1!$B$17:$B$37</c:f>
              <c:numCache>
                <c:formatCode>_("$"* #,##0.00_);_("$"* \(#,##0.00\);_("$"* "-"??_);_(@_)</c:formatCode>
                <c:ptCount val="21"/>
                <c:pt idx="0">
                  <c:v>789075</c:v>
                </c:pt>
                <c:pt idx="1">
                  <c:v>925030</c:v>
                </c:pt>
                <c:pt idx="2">
                  <c:v>924419</c:v>
                </c:pt>
                <c:pt idx="3">
                  <c:v>927400</c:v>
                </c:pt>
                <c:pt idx="4">
                  <c:v>925400</c:v>
                </c:pt>
                <c:pt idx="5">
                  <c:v>922950</c:v>
                </c:pt>
                <c:pt idx="6">
                  <c:v>924720</c:v>
                </c:pt>
                <c:pt idx="7">
                  <c:v>925915</c:v>
                </c:pt>
                <c:pt idx="8">
                  <c:v>925798</c:v>
                </c:pt>
                <c:pt idx="9">
                  <c:v>723385</c:v>
                </c:pt>
                <c:pt idx="10">
                  <c:v>725048</c:v>
                </c:pt>
                <c:pt idx="11">
                  <c:v>724520</c:v>
                </c:pt>
                <c:pt idx="12">
                  <c:v>723175</c:v>
                </c:pt>
                <c:pt idx="13">
                  <c:v>722975</c:v>
                </c:pt>
                <c:pt idx="14">
                  <c:v>726000</c:v>
                </c:pt>
                <c:pt idx="15">
                  <c:v>722000</c:v>
                </c:pt>
                <c:pt idx="16">
                  <c:v>722200</c:v>
                </c:pt>
                <c:pt idx="17">
                  <c:v>721400</c:v>
                </c:pt>
                <c:pt idx="18">
                  <c:v>219600</c:v>
                </c:pt>
                <c:pt idx="19">
                  <c:v>221800</c:v>
                </c:pt>
                <c:pt idx="20">
                  <c:v>223600</c:v>
                </c:pt>
              </c:numCache>
            </c:numRef>
          </c:val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Sales Tax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Sheet1!$A$17:$A$37</c:f>
              <c:numCache>
                <c:formatCode>m/d/yyyy</c:formatCode>
                <c:ptCount val="21"/>
                <c:pt idx="0">
                  <c:v>43008</c:v>
                </c:pt>
                <c:pt idx="1">
                  <c:v>43373</c:v>
                </c:pt>
                <c:pt idx="2">
                  <c:v>43738</c:v>
                </c:pt>
                <c:pt idx="3">
                  <c:v>44104</c:v>
                </c:pt>
                <c:pt idx="4">
                  <c:v>44469</c:v>
                </c:pt>
                <c:pt idx="5">
                  <c:v>44834</c:v>
                </c:pt>
                <c:pt idx="6">
                  <c:v>45199</c:v>
                </c:pt>
                <c:pt idx="7">
                  <c:v>45565</c:v>
                </c:pt>
                <c:pt idx="8">
                  <c:v>45930</c:v>
                </c:pt>
                <c:pt idx="9">
                  <c:v>46295</c:v>
                </c:pt>
                <c:pt idx="10">
                  <c:v>46660</c:v>
                </c:pt>
                <c:pt idx="11">
                  <c:v>47026</c:v>
                </c:pt>
                <c:pt idx="12">
                  <c:v>47391</c:v>
                </c:pt>
                <c:pt idx="13">
                  <c:v>47756</c:v>
                </c:pt>
                <c:pt idx="14">
                  <c:v>48121</c:v>
                </c:pt>
                <c:pt idx="15">
                  <c:v>48487</c:v>
                </c:pt>
                <c:pt idx="16">
                  <c:v>48852</c:v>
                </c:pt>
                <c:pt idx="17">
                  <c:v>49217</c:v>
                </c:pt>
                <c:pt idx="18">
                  <c:v>49582</c:v>
                </c:pt>
                <c:pt idx="19">
                  <c:v>49948</c:v>
                </c:pt>
                <c:pt idx="20">
                  <c:v>50313</c:v>
                </c:pt>
              </c:numCache>
            </c:numRef>
          </c:cat>
          <c:val>
            <c:numRef>
              <c:f>Sheet1!$C$17:$C$37</c:f>
              <c:numCache>
                <c:formatCode>_("$"* #,##0.00_);_("$"* \(#,##0.00\);_("$"* "-"??_);_(@_)</c:formatCode>
                <c:ptCount val="21"/>
                <c:pt idx="0">
                  <c:v>298572</c:v>
                </c:pt>
                <c:pt idx="1">
                  <c:v>270277</c:v>
                </c:pt>
                <c:pt idx="2">
                  <c:v>268761</c:v>
                </c:pt>
                <c:pt idx="3">
                  <c:v>275988</c:v>
                </c:pt>
                <c:pt idx="4">
                  <c:v>275288</c:v>
                </c:pt>
                <c:pt idx="5">
                  <c:v>272038</c:v>
                </c:pt>
                <c:pt idx="6">
                  <c:v>275038</c:v>
                </c:pt>
                <c:pt idx="7">
                  <c:v>271225</c:v>
                </c:pt>
                <c:pt idx="8">
                  <c:v>273625</c:v>
                </c:pt>
                <c:pt idx="9">
                  <c:v>275800</c:v>
                </c:pt>
                <c:pt idx="10">
                  <c:v>271500</c:v>
                </c:pt>
                <c:pt idx="11">
                  <c:v>272800</c:v>
                </c:pt>
                <c:pt idx="12">
                  <c:v>276250</c:v>
                </c:pt>
                <c:pt idx="13">
                  <c:v>275500</c:v>
                </c:pt>
                <c:pt idx="14">
                  <c:v>271950</c:v>
                </c:pt>
                <c:pt idx="15">
                  <c:v>275700</c:v>
                </c:pt>
                <c:pt idx="16">
                  <c:v>200200</c:v>
                </c:pt>
                <c:pt idx="17">
                  <c:v>198600</c:v>
                </c:pt>
                <c:pt idx="18">
                  <c:v>196800</c:v>
                </c:pt>
                <c:pt idx="19">
                  <c:v>194800</c:v>
                </c:pt>
                <c:pt idx="20">
                  <c:v>197600</c:v>
                </c:pt>
              </c:numCache>
            </c:numRef>
          </c:val>
        </c:ser>
        <c:ser>
          <c:idx val="2"/>
          <c:order val="2"/>
          <c:tx>
            <c:strRef>
              <c:f>Sheet1!$D$16</c:f>
              <c:strCache>
                <c:ptCount val="1"/>
                <c:pt idx="0">
                  <c:v>I&amp;S Tax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Sheet1!$A$17:$A$37</c:f>
              <c:numCache>
                <c:formatCode>m/d/yyyy</c:formatCode>
                <c:ptCount val="21"/>
                <c:pt idx="0">
                  <c:v>43008</c:v>
                </c:pt>
                <c:pt idx="1">
                  <c:v>43373</c:v>
                </c:pt>
                <c:pt idx="2">
                  <c:v>43738</c:v>
                </c:pt>
                <c:pt idx="3">
                  <c:v>44104</c:v>
                </c:pt>
                <c:pt idx="4">
                  <c:v>44469</c:v>
                </c:pt>
                <c:pt idx="5">
                  <c:v>44834</c:v>
                </c:pt>
                <c:pt idx="6">
                  <c:v>45199</c:v>
                </c:pt>
                <c:pt idx="7">
                  <c:v>45565</c:v>
                </c:pt>
                <c:pt idx="8">
                  <c:v>45930</c:v>
                </c:pt>
                <c:pt idx="9">
                  <c:v>46295</c:v>
                </c:pt>
                <c:pt idx="10">
                  <c:v>46660</c:v>
                </c:pt>
                <c:pt idx="11">
                  <c:v>47026</c:v>
                </c:pt>
                <c:pt idx="12">
                  <c:v>47391</c:v>
                </c:pt>
                <c:pt idx="13">
                  <c:v>47756</c:v>
                </c:pt>
                <c:pt idx="14">
                  <c:v>48121</c:v>
                </c:pt>
                <c:pt idx="15">
                  <c:v>48487</c:v>
                </c:pt>
                <c:pt idx="16">
                  <c:v>48852</c:v>
                </c:pt>
                <c:pt idx="17">
                  <c:v>49217</c:v>
                </c:pt>
                <c:pt idx="18">
                  <c:v>49582</c:v>
                </c:pt>
                <c:pt idx="19">
                  <c:v>49948</c:v>
                </c:pt>
                <c:pt idx="20">
                  <c:v>50313</c:v>
                </c:pt>
              </c:numCache>
            </c:numRef>
          </c:cat>
          <c:val>
            <c:numRef>
              <c:f>Sheet1!$D$17:$D$37</c:f>
              <c:numCache>
                <c:formatCode>_("$"* #,##0.00_);_("$"* \(#,##0.00\);_("$"* "-"??_);_(@_)</c:formatCode>
                <c:ptCount val="21"/>
                <c:pt idx="0">
                  <c:v>166002</c:v>
                </c:pt>
                <c:pt idx="1">
                  <c:v>127111</c:v>
                </c:pt>
                <c:pt idx="2">
                  <c:v>237632</c:v>
                </c:pt>
                <c:pt idx="3">
                  <c:v>250313</c:v>
                </c:pt>
                <c:pt idx="4">
                  <c:v>254513</c:v>
                </c:pt>
                <c:pt idx="5">
                  <c:v>251063</c:v>
                </c:pt>
                <c:pt idx="6">
                  <c:v>251363</c:v>
                </c:pt>
                <c:pt idx="7">
                  <c:v>249825</c:v>
                </c:pt>
                <c:pt idx="8">
                  <c:v>251925</c:v>
                </c:pt>
                <c:pt idx="9">
                  <c:v>253800</c:v>
                </c:pt>
                <c:pt idx="10">
                  <c:v>251700</c:v>
                </c:pt>
                <c:pt idx="11">
                  <c:v>255000</c:v>
                </c:pt>
                <c:pt idx="12">
                  <c:v>250350</c:v>
                </c:pt>
                <c:pt idx="13">
                  <c:v>249300</c:v>
                </c:pt>
                <c:pt idx="14">
                  <c:v>255450</c:v>
                </c:pt>
                <c:pt idx="15">
                  <c:v>253500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089728"/>
        <c:axId val="334085416"/>
      </c:barChart>
      <c:dateAx>
        <c:axId val="334089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85416"/>
        <c:crosses val="autoZero"/>
        <c:auto val="1"/>
        <c:lblOffset val="100"/>
        <c:baseTimeUnit val="years"/>
      </c:dateAx>
      <c:valAx>
        <c:axId val="33408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8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Yearly Sales Tax Total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worksheet1!$N$1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worksheet1!$A$2:$A$33</c:f>
              <c:strCach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FY 2012-2013</c:v>
                </c:pt>
                <c:pt idx="27">
                  <c:v>FY 2013-2014</c:v>
                </c:pt>
                <c:pt idx="28">
                  <c:v>FY 2014-2015</c:v>
                </c:pt>
                <c:pt idx="29">
                  <c:v>FY 2015-2016</c:v>
                </c:pt>
                <c:pt idx="30">
                  <c:v>FY 2016-2017</c:v>
                </c:pt>
                <c:pt idx="31">
                  <c:v>FY 2017-2018</c:v>
                </c:pt>
              </c:strCache>
            </c:strRef>
          </c:cat>
          <c:val>
            <c:numRef>
              <c:f>worksheet1!$N$2:$N$33</c:f>
              <c:numCache>
                <c:formatCode>#,##0.00</c:formatCode>
                <c:ptCount val="32"/>
                <c:pt idx="0">
                  <c:v>257442.01999999996</c:v>
                </c:pt>
                <c:pt idx="1">
                  <c:v>329515.67999999993</c:v>
                </c:pt>
                <c:pt idx="2">
                  <c:v>364502.62000000005</c:v>
                </c:pt>
                <c:pt idx="3">
                  <c:v>364171.5</c:v>
                </c:pt>
                <c:pt idx="4">
                  <c:v>398595.67</c:v>
                </c:pt>
                <c:pt idx="5">
                  <c:v>437291.64999999997</c:v>
                </c:pt>
                <c:pt idx="6">
                  <c:v>584465.00000000012</c:v>
                </c:pt>
                <c:pt idx="7">
                  <c:v>625053.89999999991</c:v>
                </c:pt>
                <c:pt idx="8">
                  <c:v>649668.38</c:v>
                </c:pt>
                <c:pt idx="9">
                  <c:v>668170</c:v>
                </c:pt>
                <c:pt idx="10">
                  <c:v>977236.78999999992</c:v>
                </c:pt>
                <c:pt idx="11">
                  <c:v>1058317.1000000001</c:v>
                </c:pt>
                <c:pt idx="12">
                  <c:v>1130356.1900000002</c:v>
                </c:pt>
                <c:pt idx="13">
                  <c:v>1165214.0900000001</c:v>
                </c:pt>
                <c:pt idx="14">
                  <c:v>1192418.6600000001</c:v>
                </c:pt>
                <c:pt idx="15">
                  <c:v>1239958.3699999999</c:v>
                </c:pt>
                <c:pt idx="16">
                  <c:v>1274706.0799999998</c:v>
                </c:pt>
                <c:pt idx="17">
                  <c:v>1332006.8299999998</c:v>
                </c:pt>
                <c:pt idx="18">
                  <c:v>1335829.71</c:v>
                </c:pt>
                <c:pt idx="19">
                  <c:v>1325427.9100000001</c:v>
                </c:pt>
                <c:pt idx="20">
                  <c:v>1420622.2899999998</c:v>
                </c:pt>
                <c:pt idx="21">
                  <c:v>1533631.76</c:v>
                </c:pt>
                <c:pt idx="22">
                  <c:v>1443557.8800000001</c:v>
                </c:pt>
                <c:pt idx="23">
                  <c:v>1390479.6</c:v>
                </c:pt>
                <c:pt idx="24">
                  <c:v>1428290.2500000002</c:v>
                </c:pt>
                <c:pt idx="25">
                  <c:v>1634066.91</c:v>
                </c:pt>
                <c:pt idx="26">
                  <c:v>1716985.9599999997</c:v>
                </c:pt>
                <c:pt idx="27">
                  <c:v>1712298.05</c:v>
                </c:pt>
                <c:pt idx="28">
                  <c:v>1759722.63</c:v>
                </c:pt>
                <c:pt idx="29">
                  <c:v>1849346.2400000002</c:v>
                </c:pt>
                <c:pt idx="30">
                  <c:v>1963312.15</c:v>
                </c:pt>
                <c:pt idx="31">
                  <c:v>2025597.7699999998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076400"/>
        <c:axId val="334077576"/>
      </c:lineChart>
      <c:catAx>
        <c:axId val="33407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4077576"/>
        <c:crosses val="autoZero"/>
        <c:auto val="1"/>
        <c:lblAlgn val="ctr"/>
        <c:lblOffset val="100"/>
        <c:noMultiLvlLbl val="0"/>
      </c:catAx>
      <c:valAx>
        <c:axId val="33407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407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Refuse</a:t>
            </a:r>
            <a:r>
              <a:rPr lang="en-US" baseline="0"/>
              <a:t> Collection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Refuse!$B$2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Refuse!$A$3:$A$8</c:f>
              <c:strCache>
                <c:ptCount val="6"/>
                <c:pt idx="0">
                  <c:v>YE 2013</c:v>
                </c:pt>
                <c:pt idx="1">
                  <c:v>YE 2014</c:v>
                </c:pt>
                <c:pt idx="2">
                  <c:v>YE 2015</c:v>
                </c:pt>
                <c:pt idx="3">
                  <c:v>YE 2016</c:v>
                </c:pt>
                <c:pt idx="4">
                  <c:v>YE 2017</c:v>
                </c:pt>
                <c:pt idx="5">
                  <c:v>YE 2018</c:v>
                </c:pt>
              </c:strCache>
            </c:strRef>
          </c:cat>
          <c:val>
            <c:numRef>
              <c:f>Refuse!$B$3:$B$8</c:f>
              <c:numCache>
                <c:formatCode>_("$"* #,##0.00_);_("$"* \(#,##0.00\);_("$"* "-"??_);_(@_)</c:formatCode>
                <c:ptCount val="6"/>
                <c:pt idx="0">
                  <c:v>343560.35</c:v>
                </c:pt>
                <c:pt idx="1">
                  <c:v>336356.79</c:v>
                </c:pt>
                <c:pt idx="2">
                  <c:v>354994.14</c:v>
                </c:pt>
                <c:pt idx="3">
                  <c:v>385958.92</c:v>
                </c:pt>
                <c:pt idx="4">
                  <c:v>641226.43000000005</c:v>
                </c:pt>
                <c:pt idx="5">
                  <c:v>699136.92</c:v>
                </c:pt>
              </c:numCache>
            </c:numRef>
          </c:val>
        </c:ser>
        <c:ser>
          <c:idx val="1"/>
          <c:order val="1"/>
          <c:tx>
            <c:strRef>
              <c:f>Refuse!$C$2</c:f>
              <c:strCache>
                <c:ptCount val="1"/>
                <c:pt idx="0">
                  <c:v>Expense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Refuse!$A$3:$A$8</c:f>
              <c:strCache>
                <c:ptCount val="6"/>
                <c:pt idx="0">
                  <c:v>YE 2013</c:v>
                </c:pt>
                <c:pt idx="1">
                  <c:v>YE 2014</c:v>
                </c:pt>
                <c:pt idx="2">
                  <c:v>YE 2015</c:v>
                </c:pt>
                <c:pt idx="3">
                  <c:v>YE 2016</c:v>
                </c:pt>
                <c:pt idx="4">
                  <c:v>YE 2017</c:v>
                </c:pt>
                <c:pt idx="5">
                  <c:v>YE 2018</c:v>
                </c:pt>
              </c:strCache>
            </c:strRef>
          </c:cat>
          <c:val>
            <c:numRef>
              <c:f>Refuse!$C$3:$C$8</c:f>
              <c:numCache>
                <c:formatCode>_("$"* #,##0.00_);_("$"* \(#,##0.00\);_("$"* "-"??_);_(@_)</c:formatCode>
                <c:ptCount val="6"/>
                <c:pt idx="0">
                  <c:v>188605.13</c:v>
                </c:pt>
                <c:pt idx="1">
                  <c:v>200220.72</c:v>
                </c:pt>
                <c:pt idx="2">
                  <c:v>200394.1</c:v>
                </c:pt>
                <c:pt idx="3">
                  <c:v>200836.34</c:v>
                </c:pt>
                <c:pt idx="4">
                  <c:v>431732.4</c:v>
                </c:pt>
                <c:pt idx="5">
                  <c:v>486011.13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069344"/>
        <c:axId val="334077968"/>
      </c:barChart>
      <c:lineChart>
        <c:grouping val="standard"/>
        <c:varyColors val="0"/>
        <c:ser>
          <c:idx val="2"/>
          <c:order val="2"/>
          <c:tx>
            <c:strRef>
              <c:f>Refuse!$D$2</c:f>
              <c:strCache>
                <c:ptCount val="1"/>
                <c:pt idx="0">
                  <c:v>Net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Refuse!$A$3:$A$8</c:f>
              <c:strCache>
                <c:ptCount val="6"/>
                <c:pt idx="0">
                  <c:v>YE 2013</c:v>
                </c:pt>
                <c:pt idx="1">
                  <c:v>YE 2014</c:v>
                </c:pt>
                <c:pt idx="2">
                  <c:v>YE 2015</c:v>
                </c:pt>
                <c:pt idx="3">
                  <c:v>YE 2016</c:v>
                </c:pt>
                <c:pt idx="4">
                  <c:v>YE 2017</c:v>
                </c:pt>
                <c:pt idx="5">
                  <c:v>YE 2018</c:v>
                </c:pt>
              </c:strCache>
            </c:strRef>
          </c:cat>
          <c:val>
            <c:numRef>
              <c:f>Refuse!$D$3:$D$8</c:f>
              <c:numCache>
                <c:formatCode>_("$"* #,##0.00_);_("$"* \(#,##0.00\);_("$"* "-"??_);_(@_)</c:formatCode>
                <c:ptCount val="6"/>
                <c:pt idx="0">
                  <c:v>154955.21999999997</c:v>
                </c:pt>
                <c:pt idx="1">
                  <c:v>136136.06999999998</c:v>
                </c:pt>
                <c:pt idx="2">
                  <c:v>154600.04</c:v>
                </c:pt>
                <c:pt idx="3">
                  <c:v>185122.58</c:v>
                </c:pt>
                <c:pt idx="4">
                  <c:v>209494.03000000003</c:v>
                </c:pt>
                <c:pt idx="5">
                  <c:v>213125.79000000004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069344"/>
        <c:axId val="334077968"/>
      </c:lineChart>
      <c:catAx>
        <c:axId val="33406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77968"/>
        <c:crosses val="autoZero"/>
        <c:auto val="1"/>
        <c:lblAlgn val="ctr"/>
        <c:lblOffset val="100"/>
        <c:noMultiLvlLbl val="0"/>
      </c:catAx>
      <c:valAx>
        <c:axId val="33407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6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Court Fines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Refuse!$B$26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Refuse!$A$27:$A$32</c:f>
              <c:strCache>
                <c:ptCount val="6"/>
                <c:pt idx="0">
                  <c:v>YE 2013</c:v>
                </c:pt>
                <c:pt idx="1">
                  <c:v>YE 2014</c:v>
                </c:pt>
                <c:pt idx="2">
                  <c:v>YE 2015</c:v>
                </c:pt>
                <c:pt idx="3">
                  <c:v>YE 2016</c:v>
                </c:pt>
                <c:pt idx="4">
                  <c:v>YE 2017</c:v>
                </c:pt>
                <c:pt idx="5">
                  <c:v>YE 2018</c:v>
                </c:pt>
              </c:strCache>
            </c:strRef>
          </c:cat>
          <c:val>
            <c:numRef>
              <c:f>Refuse!$B$27:$B$32</c:f>
              <c:numCache>
                <c:formatCode>_("$"* #,##0.00_);_("$"* \(#,##0.00\);_("$"* "-"??_);_(@_)</c:formatCode>
                <c:ptCount val="6"/>
                <c:pt idx="0">
                  <c:v>218218.12</c:v>
                </c:pt>
                <c:pt idx="1">
                  <c:v>179568.79</c:v>
                </c:pt>
                <c:pt idx="2">
                  <c:v>278284.14</c:v>
                </c:pt>
                <c:pt idx="3">
                  <c:v>283444.53000000003</c:v>
                </c:pt>
                <c:pt idx="4">
                  <c:v>229634.98</c:v>
                </c:pt>
                <c:pt idx="5">
                  <c:v>423628.22</c:v>
                </c:pt>
              </c:numCache>
            </c:numRef>
          </c:val>
        </c:ser>
        <c:ser>
          <c:idx val="1"/>
          <c:order val="1"/>
          <c:tx>
            <c:strRef>
              <c:f>Refuse!$C$26</c:f>
              <c:strCache>
                <c:ptCount val="1"/>
                <c:pt idx="0">
                  <c:v>Expense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Refuse!$A$27:$A$32</c:f>
              <c:strCache>
                <c:ptCount val="6"/>
                <c:pt idx="0">
                  <c:v>YE 2013</c:v>
                </c:pt>
                <c:pt idx="1">
                  <c:v>YE 2014</c:v>
                </c:pt>
                <c:pt idx="2">
                  <c:v>YE 2015</c:v>
                </c:pt>
                <c:pt idx="3">
                  <c:v>YE 2016</c:v>
                </c:pt>
                <c:pt idx="4">
                  <c:v>YE 2017</c:v>
                </c:pt>
                <c:pt idx="5">
                  <c:v>YE 2018</c:v>
                </c:pt>
              </c:strCache>
            </c:strRef>
          </c:cat>
          <c:val>
            <c:numRef>
              <c:f>Refuse!$C$27:$C$32</c:f>
              <c:numCache>
                <c:formatCode>_("$"* #,##0.00_);_("$"* \(#,##0.00\);_("$"* "-"??_);_(@_)</c:formatCode>
                <c:ptCount val="6"/>
                <c:pt idx="0">
                  <c:v>111869.03</c:v>
                </c:pt>
                <c:pt idx="1">
                  <c:v>117140.01000000001</c:v>
                </c:pt>
                <c:pt idx="2">
                  <c:v>113120.73999999999</c:v>
                </c:pt>
                <c:pt idx="3">
                  <c:v>152667.88999999998</c:v>
                </c:pt>
                <c:pt idx="4">
                  <c:v>138686.21000000002</c:v>
                </c:pt>
                <c:pt idx="5">
                  <c:v>189461.98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078360"/>
        <c:axId val="334072872"/>
      </c:barChart>
      <c:lineChart>
        <c:grouping val="standard"/>
        <c:varyColors val="0"/>
        <c:ser>
          <c:idx val="2"/>
          <c:order val="2"/>
          <c:tx>
            <c:strRef>
              <c:f>Refuse!$D$26</c:f>
              <c:strCache>
                <c:ptCount val="1"/>
                <c:pt idx="0">
                  <c:v>Net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Refuse!$A$27:$A$32</c:f>
              <c:strCache>
                <c:ptCount val="6"/>
                <c:pt idx="0">
                  <c:v>YE 2013</c:v>
                </c:pt>
                <c:pt idx="1">
                  <c:v>YE 2014</c:v>
                </c:pt>
                <c:pt idx="2">
                  <c:v>YE 2015</c:v>
                </c:pt>
                <c:pt idx="3">
                  <c:v>YE 2016</c:v>
                </c:pt>
                <c:pt idx="4">
                  <c:v>YE 2017</c:v>
                </c:pt>
                <c:pt idx="5">
                  <c:v>YE 2018</c:v>
                </c:pt>
              </c:strCache>
            </c:strRef>
          </c:cat>
          <c:val>
            <c:numRef>
              <c:f>Refuse!$D$27:$D$32</c:f>
              <c:numCache>
                <c:formatCode>_("$"* #,##0.00_);_("$"* \(#,##0.00\);_("$"* "-"??_);_(@_)</c:formatCode>
                <c:ptCount val="6"/>
                <c:pt idx="0">
                  <c:v>106349.09</c:v>
                </c:pt>
                <c:pt idx="1">
                  <c:v>62428.78</c:v>
                </c:pt>
                <c:pt idx="2">
                  <c:v>165163.40000000002</c:v>
                </c:pt>
                <c:pt idx="3">
                  <c:v>130776.64000000004</c:v>
                </c:pt>
                <c:pt idx="4">
                  <c:v>90948.76999999999</c:v>
                </c:pt>
                <c:pt idx="5">
                  <c:v>234166.23999999996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078360"/>
        <c:axId val="334072872"/>
      </c:lineChart>
      <c:catAx>
        <c:axId val="33407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72872"/>
        <c:crosses val="autoZero"/>
        <c:auto val="1"/>
        <c:lblAlgn val="ctr"/>
        <c:lblOffset val="100"/>
        <c:noMultiLvlLbl val="0"/>
      </c:catAx>
      <c:valAx>
        <c:axId val="33407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7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Expense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Expense!$B$2</c:f>
              <c:strCache>
                <c:ptCount val="1"/>
                <c:pt idx="0">
                  <c:v>YTD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Expense!$A$3:$A$8</c:f>
              <c:strCache>
                <c:ptCount val="6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Transfers (Sales Tax)</c:v>
                </c:pt>
              </c:strCache>
            </c:strRef>
          </c:cat>
          <c:val>
            <c:numRef>
              <c:f>Expense!$B$3:$B$8</c:f>
              <c:numCache>
                <c:formatCode>_("$"* #,##0.00_);_("$"* \(#,##0.00\);_("$"* "-"??_);_(@_)</c:formatCode>
                <c:ptCount val="6"/>
                <c:pt idx="0">
                  <c:v>1392009.56</c:v>
                </c:pt>
                <c:pt idx="1">
                  <c:v>557597.98</c:v>
                </c:pt>
                <c:pt idx="2">
                  <c:v>1085824.97</c:v>
                </c:pt>
                <c:pt idx="3">
                  <c:v>761510.83</c:v>
                </c:pt>
                <c:pt idx="4">
                  <c:v>281129.62</c:v>
                </c:pt>
                <c:pt idx="5">
                  <c:v>654437.30000000005</c:v>
                </c:pt>
              </c:numCache>
            </c:numRef>
          </c:val>
        </c:ser>
        <c:ser>
          <c:idx val="1"/>
          <c:order val="1"/>
          <c:tx>
            <c:strRef>
              <c:f>Expense!$C$2</c:f>
              <c:strCache>
                <c:ptCount val="1"/>
                <c:pt idx="0">
                  <c:v>YTD 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Expense!$A$3:$A$8</c:f>
              <c:strCache>
                <c:ptCount val="6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Transfers (Sales Tax)</c:v>
                </c:pt>
              </c:strCache>
            </c:strRef>
          </c:cat>
          <c:val>
            <c:numRef>
              <c:f>Expense!$C$3:$C$8</c:f>
              <c:numCache>
                <c:formatCode>_("$"* #,##0.00_);_("$"* \(#,##0.00\);_("$"* "-"??_);_(@_)</c:formatCode>
                <c:ptCount val="6"/>
                <c:pt idx="0">
                  <c:v>1437694.4</c:v>
                </c:pt>
                <c:pt idx="1">
                  <c:v>626133.05000000005</c:v>
                </c:pt>
                <c:pt idx="2">
                  <c:v>1200113.3899999999</c:v>
                </c:pt>
                <c:pt idx="3">
                  <c:v>806410.35</c:v>
                </c:pt>
                <c:pt idx="4">
                  <c:v>340850.23</c:v>
                </c:pt>
                <c:pt idx="5">
                  <c:v>675199.39</c:v>
                </c:pt>
              </c:numCache>
            </c:numRef>
          </c:val>
        </c:ser>
        <c:ser>
          <c:idx val="2"/>
          <c:order val="2"/>
          <c:tx>
            <c:strRef>
              <c:f>Expense!$D$2</c:f>
              <c:strCache>
                <c:ptCount val="1"/>
                <c:pt idx="0">
                  <c:v>YTD 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Expense!$A$3:$A$8</c:f>
              <c:strCache>
                <c:ptCount val="6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Transfers (Sales Tax)</c:v>
                </c:pt>
              </c:strCache>
            </c:strRef>
          </c:cat>
          <c:val>
            <c:numRef>
              <c:f>Expense!$D$3:$D$8</c:f>
              <c:numCache>
                <c:formatCode>_("$"* #,##0.00_);_("$"* \(#,##0.00\);_("$"* "-"??_);_(@_)</c:formatCode>
                <c:ptCount val="6"/>
                <c:pt idx="0">
                  <c:v>1517452</c:v>
                </c:pt>
                <c:pt idx="1">
                  <c:v>659557</c:v>
                </c:pt>
                <c:pt idx="2">
                  <c:v>1228724</c:v>
                </c:pt>
                <c:pt idx="3">
                  <c:v>748346</c:v>
                </c:pt>
                <c:pt idx="4">
                  <c:v>274286</c:v>
                </c:pt>
                <c:pt idx="5">
                  <c:v>703520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073264"/>
        <c:axId val="334079144"/>
      </c:barChart>
      <c:catAx>
        <c:axId val="3340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79144"/>
        <c:crosses val="autoZero"/>
        <c:auto val="1"/>
        <c:lblAlgn val="ctr"/>
        <c:lblOffset val="100"/>
        <c:noMultiLvlLbl val="0"/>
      </c:catAx>
      <c:valAx>
        <c:axId val="33407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7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Expenditures</a:t>
            </a:r>
          </a:p>
          <a:p>
            <a:pPr>
              <a:defRPr/>
            </a:pPr>
            <a:r>
              <a:rPr lang="en-US"/>
              <a:t>Per Department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Expense!$C$2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Expense!$A$3:$A$8</c:f>
              <c:strCache>
                <c:ptCount val="6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Transfers (Sales Tax)</c:v>
                </c:pt>
              </c:strCache>
            </c:strRef>
          </c:cat>
          <c:val>
            <c:numRef>
              <c:f>Expense!$C$3:$C$8</c:f>
              <c:numCache>
                <c:formatCode>_("$"* #,##0.00_);_("$"* \(#,##0.00\);_("$"* "-"??_);_(@_)</c:formatCode>
                <c:ptCount val="6"/>
                <c:pt idx="0">
                  <c:v>1437694.4</c:v>
                </c:pt>
                <c:pt idx="1">
                  <c:v>626133.05000000005</c:v>
                </c:pt>
                <c:pt idx="2">
                  <c:v>1200113.3899999999</c:v>
                </c:pt>
                <c:pt idx="3">
                  <c:v>806410.35</c:v>
                </c:pt>
                <c:pt idx="4">
                  <c:v>340850.23</c:v>
                </c:pt>
                <c:pt idx="5">
                  <c:v>675199.39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Revenue &amp; Expense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Graph'!$A$3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'R&amp;E Graph'!$J$2:$U$2</c:f>
              <c:strCache>
                <c:ptCount val="12"/>
                <c:pt idx="0">
                  <c:v>Q1 FY 16</c:v>
                </c:pt>
                <c:pt idx="1">
                  <c:v>Q2 FY 16</c:v>
                </c:pt>
                <c:pt idx="2">
                  <c:v>Q3 FY 16</c:v>
                </c:pt>
                <c:pt idx="3">
                  <c:v>Q4 FY 16</c:v>
                </c:pt>
                <c:pt idx="4">
                  <c:v>Q1 FY 17</c:v>
                </c:pt>
                <c:pt idx="5">
                  <c:v>Q2 FY 17</c:v>
                </c:pt>
                <c:pt idx="6">
                  <c:v>Q3 FY 17</c:v>
                </c:pt>
                <c:pt idx="7">
                  <c:v>Q4 FY 17</c:v>
                </c:pt>
                <c:pt idx="8">
                  <c:v>Q1 FY 18</c:v>
                </c:pt>
                <c:pt idx="9">
                  <c:v>Q2 FY 18</c:v>
                </c:pt>
                <c:pt idx="10">
                  <c:v>Q3 FY 18</c:v>
                </c:pt>
                <c:pt idx="11">
                  <c:v>Q4 FY 18</c:v>
                </c:pt>
              </c:strCache>
            </c:strRef>
          </c:cat>
          <c:val>
            <c:numRef>
              <c:f>'R&amp;E Graph'!$J$3:$U$3</c:f>
              <c:numCache>
                <c:formatCode>_("$"* #,##0.00_);_("$"* \(#,##0.00\);_("$"* "-"??_);_(@_)</c:formatCode>
                <c:ptCount val="12"/>
                <c:pt idx="0">
                  <c:v>1283708.08</c:v>
                </c:pt>
                <c:pt idx="1">
                  <c:v>1434910.81</c:v>
                </c:pt>
                <c:pt idx="2">
                  <c:v>861713.02</c:v>
                </c:pt>
                <c:pt idx="3">
                  <c:v>884717.85</c:v>
                </c:pt>
                <c:pt idx="4">
                  <c:v>1331875.1399999999</c:v>
                </c:pt>
                <c:pt idx="5">
                  <c:v>1444805.22</c:v>
                </c:pt>
                <c:pt idx="6">
                  <c:v>915368.94</c:v>
                </c:pt>
                <c:pt idx="7">
                  <c:v>1127361.1399999999</c:v>
                </c:pt>
                <c:pt idx="8">
                  <c:v>1577263.0299999998</c:v>
                </c:pt>
                <c:pt idx="9">
                  <c:v>1614160.1199999999</c:v>
                </c:pt>
                <c:pt idx="10">
                  <c:v>1054406.3899999999</c:v>
                </c:pt>
                <c:pt idx="11">
                  <c:v>1159185.6299999999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'R&amp;E Graph'!$A$4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'R&amp;E Graph'!$J$2:$U$2</c:f>
              <c:strCache>
                <c:ptCount val="12"/>
                <c:pt idx="0">
                  <c:v>Q1 FY 16</c:v>
                </c:pt>
                <c:pt idx="1">
                  <c:v>Q2 FY 16</c:v>
                </c:pt>
                <c:pt idx="2">
                  <c:v>Q3 FY 16</c:v>
                </c:pt>
                <c:pt idx="3">
                  <c:v>Q4 FY 16</c:v>
                </c:pt>
                <c:pt idx="4">
                  <c:v>Q1 FY 17</c:v>
                </c:pt>
                <c:pt idx="5">
                  <c:v>Q2 FY 17</c:v>
                </c:pt>
                <c:pt idx="6">
                  <c:v>Q3 FY 17</c:v>
                </c:pt>
                <c:pt idx="7">
                  <c:v>Q4 FY 17</c:v>
                </c:pt>
                <c:pt idx="8">
                  <c:v>Q1 FY 18</c:v>
                </c:pt>
                <c:pt idx="9">
                  <c:v>Q2 FY 18</c:v>
                </c:pt>
                <c:pt idx="10">
                  <c:v>Q3 FY 18</c:v>
                </c:pt>
                <c:pt idx="11">
                  <c:v>Q4 FY 18</c:v>
                </c:pt>
              </c:strCache>
            </c:strRef>
          </c:cat>
          <c:val>
            <c:numRef>
              <c:f>'R&amp;E Graph'!$J$4:$U$4</c:f>
              <c:numCache>
                <c:formatCode>_("$"* #,##0.00_);_("$"* \(#,##0.00\);_("$"* "-"??_);_(@_)</c:formatCode>
                <c:ptCount val="12"/>
                <c:pt idx="0">
                  <c:v>1250057.1100000001</c:v>
                </c:pt>
                <c:pt idx="1">
                  <c:v>1008328.78</c:v>
                </c:pt>
                <c:pt idx="2">
                  <c:v>999394.42</c:v>
                </c:pt>
                <c:pt idx="3">
                  <c:v>1128745.02</c:v>
                </c:pt>
                <c:pt idx="4">
                  <c:v>1090599.81</c:v>
                </c:pt>
                <c:pt idx="5">
                  <c:v>1177195.04</c:v>
                </c:pt>
                <c:pt idx="6">
                  <c:v>1186871.8899999999</c:v>
                </c:pt>
                <c:pt idx="7">
                  <c:v>1262243.7</c:v>
                </c:pt>
                <c:pt idx="8">
                  <c:v>1178554.75</c:v>
                </c:pt>
                <c:pt idx="9">
                  <c:v>1236865.8599999999</c:v>
                </c:pt>
                <c:pt idx="10">
                  <c:v>1170786.3900000001</c:v>
                </c:pt>
                <c:pt idx="11">
                  <c:v>1544270.37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068168"/>
        <c:axId val="334072480"/>
      </c:lineChart>
      <c:catAx>
        <c:axId val="334068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72480"/>
        <c:crosses val="autoZero"/>
        <c:auto val="1"/>
        <c:lblAlgn val="ctr"/>
        <c:lblOffset val="100"/>
        <c:noMultiLvlLbl val="0"/>
      </c:catAx>
      <c:valAx>
        <c:axId val="33407248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6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Operating Balance</a:t>
            </a:r>
          </a:p>
          <a:p>
            <a:pPr>
              <a:defRPr/>
            </a:pPr>
            <a:r>
              <a:rPr lang="en-US"/>
              <a:t>Month</a:t>
            </a:r>
            <a:r>
              <a:rPr lang="en-US" baseline="0"/>
              <a:t> ending september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Balance'!$A$5</c:f>
              <c:strCache>
                <c:ptCount val="1"/>
                <c:pt idx="0">
                  <c:v>General Fund (Operating)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Balance'!$B$4:$F$4</c:f>
              <c:strCache>
                <c:ptCount val="5"/>
                <c:pt idx="0">
                  <c:v>FY 2013-2014</c:v>
                </c:pt>
                <c:pt idx="1">
                  <c:v>FY 2014-2015</c:v>
                </c:pt>
                <c:pt idx="2">
                  <c:v>FY 2015-2016</c:v>
                </c:pt>
                <c:pt idx="3">
                  <c:v>FY 2016-2017</c:v>
                </c:pt>
                <c:pt idx="4">
                  <c:v>FY 2017-2018</c:v>
                </c:pt>
              </c:strCache>
            </c:strRef>
          </c:cat>
          <c:val>
            <c:numRef>
              <c:f>'Cash Balance'!$B$5:$F$5</c:f>
              <c:numCache>
                <c:formatCode>_("$"* #,##0.00_);_("$"* \(#,##0.00\);_("$"* "-"??_);_(@_)</c:formatCode>
                <c:ptCount val="5"/>
                <c:pt idx="0">
                  <c:v>221109.74</c:v>
                </c:pt>
                <c:pt idx="1">
                  <c:v>124557.58</c:v>
                </c:pt>
                <c:pt idx="2">
                  <c:v>401679.27</c:v>
                </c:pt>
                <c:pt idx="3">
                  <c:v>304064.25</c:v>
                </c:pt>
                <c:pt idx="4">
                  <c:v>385320.95</c:v>
                </c:pt>
              </c:numCache>
            </c:numRef>
          </c:val>
        </c:ser>
        <c:ser>
          <c:idx val="1"/>
          <c:order val="1"/>
          <c:tx>
            <c:strRef>
              <c:f>'Cash Balance'!$A$6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Balance'!$B$4:$F$4</c:f>
              <c:strCache>
                <c:ptCount val="5"/>
                <c:pt idx="0">
                  <c:v>FY 2013-2014</c:v>
                </c:pt>
                <c:pt idx="1">
                  <c:v>FY 2014-2015</c:v>
                </c:pt>
                <c:pt idx="2">
                  <c:v>FY 2015-2016</c:v>
                </c:pt>
                <c:pt idx="3">
                  <c:v>FY 2016-2017</c:v>
                </c:pt>
                <c:pt idx="4">
                  <c:v>FY 2017-2018</c:v>
                </c:pt>
              </c:strCache>
            </c:strRef>
          </c:cat>
          <c:val>
            <c:numRef>
              <c:f>'Cash Balance'!$B$6:$F$6</c:f>
              <c:numCache>
                <c:formatCode>_("$"* #,##0.00_);_("$"* \(#,##0.00\);_("$"* "-"??_);_(@_)</c:formatCode>
                <c:ptCount val="5"/>
                <c:pt idx="0">
                  <c:v>295909.17</c:v>
                </c:pt>
                <c:pt idx="1">
                  <c:v>196008.21</c:v>
                </c:pt>
                <c:pt idx="2">
                  <c:v>46008.21</c:v>
                </c:pt>
                <c:pt idx="3">
                  <c:v>243203.02</c:v>
                </c:pt>
                <c:pt idx="4">
                  <c:v>424532.23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34080320"/>
        <c:axId val="334068952"/>
      </c:barChart>
      <c:catAx>
        <c:axId val="33408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68952"/>
        <c:crosses val="autoZero"/>
        <c:auto val="1"/>
        <c:lblAlgn val="ctr"/>
        <c:lblOffset val="100"/>
        <c:noMultiLvlLbl val="0"/>
      </c:catAx>
      <c:valAx>
        <c:axId val="334068952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3340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9B66D3-D5ED-4902-8DCF-85F13F4ED4A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D06F07-8A9C-48FF-8D94-5D5AAF9C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Sales are 63%</a:t>
            </a:r>
            <a:r>
              <a:rPr lang="en-US" baseline="0" dirty="0" smtClean="0"/>
              <a:t> of revenue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reporting period, expenses exceed revenues by $313,136.25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2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$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6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2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9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C6934C-E221-4634-AECB-DA89521B52A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City of Mineola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End, FY 2018</a:t>
            </a:r>
          </a:p>
          <a:p>
            <a:r>
              <a:rPr lang="en-US" dirty="0" smtClean="0"/>
              <a:t>Financial Reports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0" y="125884"/>
            <a:ext cx="2673668" cy="20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8142"/>
          </a:xfrm>
        </p:spPr>
        <p:txBody>
          <a:bodyPr/>
          <a:lstStyle/>
          <a:p>
            <a:r>
              <a:rPr lang="en-US" dirty="0" smtClean="0"/>
              <a:t>General Fund Balance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079" y="1393644"/>
            <a:ext cx="2950617" cy="147147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Cash Account balances as of September for last five years</a:t>
            </a:r>
          </a:p>
          <a:p>
            <a:pPr algn="l"/>
            <a:r>
              <a:rPr lang="en-US" dirty="0" smtClean="0"/>
              <a:t>Only considering Operating Funds and Investment Account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125012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46055"/>
              </p:ext>
            </p:extLst>
          </p:nvPr>
        </p:nvGraphicFramePr>
        <p:xfrm>
          <a:off x="2009117" y="3564072"/>
          <a:ext cx="2449672" cy="1661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836"/>
                <a:gridCol w="1224836"/>
              </a:tblGrid>
              <a:tr h="2768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Fund Balance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FY 2013-2014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517,018.91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FY 2014-2015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320,565.79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FY 2015-2016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447,687.48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FY 2016-2017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547,267.27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FY 2017-2018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809,853.18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1114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Fund Revenue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695" y="1443446"/>
            <a:ext cx="4119321" cy="139554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Water Sales are at </a:t>
            </a:r>
            <a:r>
              <a:rPr lang="en-US" sz="2000" dirty="0" smtClean="0"/>
              <a:t>99% </a:t>
            </a:r>
            <a:r>
              <a:rPr lang="en-US" sz="2000" dirty="0" smtClean="0"/>
              <a:t>of budget.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Sewer Sales are at </a:t>
            </a:r>
            <a:r>
              <a:rPr lang="en-US" sz="2000" dirty="0" smtClean="0"/>
              <a:t>97%</a:t>
            </a: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Total Revenue for Water Fund </a:t>
            </a:r>
            <a:r>
              <a:rPr lang="en-US" sz="2000" dirty="0" smtClean="0"/>
              <a:t>102</a:t>
            </a:r>
            <a:r>
              <a:rPr lang="en-US" sz="2000" dirty="0" smtClean="0"/>
              <a:t>%</a:t>
            </a:r>
            <a:endParaRPr lang="en-US" sz="20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999225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17763"/>
              </p:ext>
            </p:extLst>
          </p:nvPr>
        </p:nvGraphicFramePr>
        <p:xfrm>
          <a:off x="1428206" y="3309257"/>
          <a:ext cx="3343819" cy="189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4263"/>
                <a:gridCol w="1349556"/>
              </a:tblGrid>
              <a:tr h="68797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Percent Change over LY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Water Sales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Sewer Sales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Other Income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Percent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9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0854"/>
          </a:xfrm>
        </p:spPr>
        <p:txBody>
          <a:bodyPr/>
          <a:lstStyle/>
          <a:p>
            <a:r>
              <a:rPr lang="en-US" dirty="0" smtClean="0"/>
              <a:t>Water Fund Revenue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i="1" dirty="0" smtClean="0"/>
              <a:t>(Fourth Quarter </a:t>
            </a:r>
            <a:r>
              <a:rPr lang="en-US" b="1" i="1" dirty="0" smtClean="0"/>
              <a:t>FY 2017-2018)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1" dirty="0" smtClean="0"/>
              <a:t>YTD Budget	</a:t>
            </a:r>
            <a:r>
              <a:rPr lang="en-US" b="1" i="1" dirty="0" smtClean="0"/>
              <a:t>$2,449,436.00</a:t>
            </a:r>
            <a:endParaRPr lang="en-US" b="1" i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1" dirty="0" smtClean="0"/>
              <a:t>YTD Actual		</a:t>
            </a:r>
            <a:r>
              <a:rPr lang="en-US" b="1" i="1" dirty="0" smtClean="0"/>
              <a:t>$2,510,053.30</a:t>
            </a:r>
            <a:endParaRPr lang="en-US" b="1" i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1" dirty="0" smtClean="0"/>
              <a:t>Variance		</a:t>
            </a:r>
            <a:r>
              <a:rPr lang="en-US" b="1" i="1" dirty="0" smtClean="0"/>
              <a:t>+$60,617.30</a:t>
            </a:r>
            <a:endParaRPr lang="en-US" b="1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04008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2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Water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988" y="1718484"/>
            <a:ext cx="2794663" cy="42716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Total Water Fund Expenditures at </a:t>
            </a:r>
            <a:r>
              <a:rPr lang="en-US" sz="2400" dirty="0" smtClean="0"/>
              <a:t>70% </a:t>
            </a:r>
            <a:r>
              <a:rPr lang="en-US" sz="2400" dirty="0" smtClean="0"/>
              <a:t>of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Total Excess Revenue Over Expenditures </a:t>
            </a:r>
            <a:r>
              <a:rPr lang="en-US" sz="2400" dirty="0" smtClean="0"/>
              <a:t>$459,159.77</a:t>
            </a:r>
            <a:endParaRPr lang="en-US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543971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4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23" y="545510"/>
            <a:ext cx="3932237" cy="633277"/>
          </a:xfrm>
        </p:spPr>
        <p:txBody>
          <a:bodyPr/>
          <a:lstStyle/>
          <a:p>
            <a:r>
              <a:rPr lang="en-US" dirty="0" smtClean="0"/>
              <a:t>Water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75" y="1178787"/>
            <a:ext cx="3514725" cy="1812063"/>
          </a:xfrm>
        </p:spPr>
        <p:txBody>
          <a:bodyPr>
            <a:normAutofit/>
          </a:bodyPr>
          <a:lstStyle/>
          <a:p>
            <a:r>
              <a:rPr lang="en-US" b="1" dirty="0" smtClean="0"/>
              <a:t>(Year End FY </a:t>
            </a:r>
            <a:r>
              <a:rPr lang="en-US" b="1" dirty="0"/>
              <a:t>18)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Annual Budget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$2,449,436.00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YE  Actual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	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$2,050,893.53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Variance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(+/-)   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$398,542.47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711976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06360"/>
              </p:ext>
            </p:extLst>
          </p:nvPr>
        </p:nvGraphicFramePr>
        <p:xfrm>
          <a:off x="1737518" y="3624125"/>
          <a:ext cx="2819242" cy="1757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918"/>
                <a:gridCol w="1287324"/>
              </a:tblGrid>
              <a:tr h="56216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YTD Actual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0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$      710,002.47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0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Wastewater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$      414,408.06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0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Transfers (Debt Svc)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$      926,483.00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Expenditures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$  2,050,893.53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20" y="723900"/>
            <a:ext cx="5583056" cy="543254"/>
          </a:xfrm>
        </p:spPr>
        <p:txBody>
          <a:bodyPr/>
          <a:lstStyle/>
          <a:p>
            <a:r>
              <a:rPr lang="en-US" dirty="0" smtClean="0"/>
              <a:t>Water Fund </a:t>
            </a:r>
            <a:r>
              <a:rPr lang="en-US" sz="2400" dirty="0" smtClean="0"/>
              <a:t>Revenue &amp; Expense (3yr)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9" y="1356553"/>
            <a:ext cx="7737066" cy="146284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FY </a:t>
            </a:r>
            <a:r>
              <a:rPr lang="en-US" sz="2000" dirty="0" smtClean="0"/>
              <a:t>2015-2016 Revenues exceeded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$70,426.71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FY 2016-2017 Revenues exceeded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$189,637.18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FY </a:t>
            </a:r>
            <a:r>
              <a:rPr lang="en-US" sz="2000" dirty="0">
                <a:solidFill>
                  <a:schemeClr val="tx1"/>
                </a:solidFill>
              </a:rPr>
              <a:t>2017-2018 Revenues exceed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$459,159.77</a:t>
            </a:r>
            <a:endParaRPr lang="en-US" sz="2000" b="1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193346"/>
              </p:ext>
            </p:extLst>
          </p:nvPr>
        </p:nvGraphicFramePr>
        <p:xfrm>
          <a:off x="3256848" y="3045823"/>
          <a:ext cx="72961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4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3" y="1171575"/>
            <a:ext cx="3932237" cy="733425"/>
          </a:xfrm>
        </p:spPr>
        <p:txBody>
          <a:bodyPr/>
          <a:lstStyle/>
          <a:p>
            <a:r>
              <a:rPr lang="en-US" dirty="0" smtClean="0"/>
              <a:t>Water Fund Balance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8914" y="3238500"/>
            <a:ext cx="3313111" cy="2085975"/>
          </a:xfrm>
        </p:spPr>
        <p:txBody>
          <a:bodyPr/>
          <a:lstStyle/>
          <a:p>
            <a:r>
              <a:rPr lang="en-US" sz="2400" dirty="0" smtClean="0"/>
              <a:t>Cash Account balances as of </a:t>
            </a:r>
            <a:r>
              <a:rPr lang="en-US" sz="2400" dirty="0" smtClean="0"/>
              <a:t>September for </a:t>
            </a:r>
            <a:r>
              <a:rPr lang="en-US" sz="2400" dirty="0" smtClean="0"/>
              <a:t>last five years</a:t>
            </a:r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4628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1200150"/>
            <a:ext cx="3932237" cy="530225"/>
          </a:xfrm>
        </p:spPr>
        <p:txBody>
          <a:bodyPr>
            <a:normAutofit/>
          </a:bodyPr>
          <a:lstStyle/>
          <a:p>
            <a:r>
              <a:rPr lang="en-US" dirty="0" smtClean="0"/>
              <a:t>Cash Balances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913" y="3170766"/>
            <a:ext cx="3932237" cy="25156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Total City Funds, including bond funds</a:t>
            </a:r>
          </a:p>
          <a:p>
            <a:r>
              <a:rPr lang="en-US" sz="2400" dirty="0" smtClean="0"/>
              <a:t>Better investing resulting in higher yield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405365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9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" y="721723"/>
            <a:ext cx="3932237" cy="685800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 Rates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368" y="1542924"/>
            <a:ext cx="2634931" cy="43480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The US Treasury Yield Curve continues to rise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City funds are invested in Money Market accounts which earn .4% over the US Treasury Yield Curve as reflected on the last day of the month.  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Rates at bank continue to out-perform both the </a:t>
            </a:r>
            <a:r>
              <a:rPr lang="en-US" dirty="0" err="1" smtClean="0"/>
              <a:t>TexPool</a:t>
            </a:r>
            <a:r>
              <a:rPr lang="en-US" dirty="0" smtClean="0"/>
              <a:t> and </a:t>
            </a:r>
            <a:r>
              <a:rPr lang="en-US" dirty="0" err="1" smtClean="0"/>
              <a:t>TexPool</a:t>
            </a:r>
            <a:r>
              <a:rPr lang="en-US" dirty="0" smtClean="0"/>
              <a:t> Prime rates.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915261"/>
              </p:ext>
            </p:extLst>
          </p:nvPr>
        </p:nvGraphicFramePr>
        <p:xfrm>
          <a:off x="4885099" y="940935"/>
          <a:ext cx="3729923" cy="243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52026"/>
              </p:ext>
            </p:extLst>
          </p:nvPr>
        </p:nvGraphicFramePr>
        <p:xfrm>
          <a:off x="6853647" y="3265714"/>
          <a:ext cx="4458788" cy="287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5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Service Payments</a:t>
            </a:r>
            <a:br>
              <a:rPr lang="en-US" dirty="0" smtClean="0"/>
            </a:br>
            <a:r>
              <a:rPr lang="en-US" dirty="0" smtClean="0"/>
              <a:t>FY </a:t>
            </a:r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Water &amp; Sewer 	</a:t>
            </a:r>
            <a:r>
              <a:rPr lang="en-US" dirty="0" smtClean="0"/>
              <a:t>$927,400</a:t>
            </a:r>
            <a:endParaRPr lang="en-US" dirty="0" smtClean="0"/>
          </a:p>
          <a:p>
            <a:r>
              <a:rPr lang="en-US" dirty="0" smtClean="0"/>
              <a:t>Sales Tax 		</a:t>
            </a:r>
            <a:r>
              <a:rPr lang="en-US" dirty="0" smtClean="0"/>
              <a:t>$</a:t>
            </a:r>
            <a:r>
              <a:rPr lang="en-US" dirty="0" smtClean="0"/>
              <a:t>275,988</a:t>
            </a:r>
            <a:endParaRPr lang="en-US" dirty="0" smtClean="0"/>
          </a:p>
          <a:p>
            <a:r>
              <a:rPr lang="en-US" dirty="0" smtClean="0"/>
              <a:t>Property Tax 	</a:t>
            </a:r>
            <a:r>
              <a:rPr lang="en-US" dirty="0" smtClean="0"/>
              <a:t>$</a:t>
            </a:r>
            <a:r>
              <a:rPr lang="en-US" dirty="0" smtClean="0"/>
              <a:t>250,313</a:t>
            </a:r>
            <a:endParaRPr lang="en-US" dirty="0" smtClean="0"/>
          </a:p>
          <a:p>
            <a:r>
              <a:rPr lang="en-US" b="1" dirty="0" smtClean="0"/>
              <a:t>Total: </a:t>
            </a:r>
            <a:r>
              <a:rPr lang="en-US" b="1" dirty="0" smtClean="0"/>
              <a:t>$1,453,701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031064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1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8476"/>
          </a:xfrm>
        </p:spPr>
        <p:txBody>
          <a:bodyPr>
            <a:norm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Fund Revenue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311" y="1367246"/>
            <a:ext cx="4028303" cy="138920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Revenues have increased 10% over last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Revenues at 105% of Total Budget</a:t>
            </a:r>
          </a:p>
          <a:p>
            <a:endParaRPr lang="en-US" sz="20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236705"/>
              </p:ext>
            </p:extLst>
          </p:nvPr>
        </p:nvGraphicFramePr>
        <p:xfrm>
          <a:off x="4964612" y="927652"/>
          <a:ext cx="6339492" cy="510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53" y="2986854"/>
            <a:ext cx="3074504" cy="30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40525"/>
            <a:ext cx="3718455" cy="948751"/>
          </a:xfrm>
        </p:spPr>
        <p:txBody>
          <a:bodyPr/>
          <a:lstStyle/>
          <a:p>
            <a:r>
              <a:rPr lang="en-US" dirty="0" smtClean="0"/>
              <a:t>Total Debt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Total Outstanding Debt as of FY 2017-2018 </a:t>
            </a:r>
            <a:r>
              <a:rPr lang="en-US" b="1" dirty="0" smtClean="0"/>
              <a:t>$23,309,920</a:t>
            </a:r>
          </a:p>
          <a:p>
            <a:r>
              <a:rPr lang="en-US" dirty="0" smtClean="0"/>
              <a:t>Water &amp; Sewer		$14,577,335</a:t>
            </a:r>
          </a:p>
          <a:p>
            <a:r>
              <a:rPr lang="en-US" dirty="0" smtClean="0"/>
              <a:t>Sales Tax (MEDC) 	$  5,089,740</a:t>
            </a:r>
          </a:p>
          <a:p>
            <a:r>
              <a:rPr lang="en-US" dirty="0" smtClean="0"/>
              <a:t>I&amp;S (Property Tax) 	$  3,642,845</a:t>
            </a:r>
          </a:p>
          <a:p>
            <a:r>
              <a:rPr lang="en-US" i="1" dirty="0" smtClean="0"/>
              <a:t>Final Payment 2037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78571"/>
              </p:ext>
            </p:extLst>
          </p:nvPr>
        </p:nvGraphicFramePr>
        <p:xfrm>
          <a:off x="5277395" y="1118131"/>
          <a:ext cx="586957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4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875" y="340347"/>
            <a:ext cx="3932237" cy="729343"/>
          </a:xfrm>
        </p:spPr>
        <p:txBody>
          <a:bodyPr/>
          <a:lstStyle/>
          <a:p>
            <a:r>
              <a:rPr lang="en-US" dirty="0" smtClean="0"/>
              <a:t>General Fund Revenue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39789" y="1142999"/>
            <a:ext cx="3854132" cy="2015575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/>
              <a:t>(Year End FY 18)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Annual Budget 	$5,128,794.00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YE Actual	       $5,405,037.34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Variance (+/-)	$   276,243.34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8" y="3158574"/>
            <a:ext cx="4076472" cy="2716764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805889"/>
              </p:ext>
            </p:extLst>
          </p:nvPr>
        </p:nvGraphicFramePr>
        <p:xfrm>
          <a:off x="5418138" y="982663"/>
          <a:ext cx="5687184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4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5678" y="719027"/>
            <a:ext cx="8372061" cy="18916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Sales Tax</a:t>
            </a:r>
            <a:endParaRPr lang="en-US" sz="2000" dirty="0"/>
          </a:p>
          <a:p>
            <a:r>
              <a:rPr lang="en-US" sz="2000" dirty="0" smtClean="0"/>
              <a:t>Sales Tax up 3% over last year.  </a:t>
            </a:r>
          </a:p>
          <a:p>
            <a:r>
              <a:rPr lang="en-US" sz="2000" dirty="0" smtClean="0"/>
              <a:t>Came in at 96% of Budget</a:t>
            </a:r>
          </a:p>
          <a:p>
            <a:r>
              <a:rPr lang="en-US" sz="2000" dirty="0" smtClean="0"/>
              <a:t>Highest year; 2,025,597.77 total collections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32528"/>
              </p:ext>
            </p:extLst>
          </p:nvPr>
        </p:nvGraphicFramePr>
        <p:xfrm>
          <a:off x="1192696" y="2822713"/>
          <a:ext cx="10122175" cy="325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0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2730"/>
          </a:xfrm>
        </p:spPr>
        <p:txBody>
          <a:bodyPr/>
          <a:lstStyle/>
          <a:p>
            <a:r>
              <a:rPr lang="en-US" dirty="0" smtClean="0"/>
              <a:t>Refuse Collection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902" y="1520684"/>
            <a:ext cx="3135864" cy="381662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At the end of the fiscal year, our net revenue over expense is $213,125.79; a 2% increase over last year.  </a:t>
            </a:r>
          </a:p>
          <a:p>
            <a:r>
              <a:rPr lang="en-US" dirty="0" smtClean="0"/>
              <a:t>The city bills in advance for trash collection.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Total Franchise Fee FY 2017 = $24,786.44</a:t>
            </a:r>
          </a:p>
          <a:p>
            <a:r>
              <a:rPr lang="en-US" dirty="0" smtClean="0"/>
              <a:t>Total Franchise Fee FY 2018 = $30,372.24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70501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62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2730"/>
          </a:xfrm>
        </p:spPr>
        <p:txBody>
          <a:bodyPr/>
          <a:lstStyle/>
          <a:p>
            <a:r>
              <a:rPr lang="en-US" dirty="0" smtClean="0"/>
              <a:t>Court Fines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914" y="1421296"/>
            <a:ext cx="3135864" cy="145253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FY 2016-2017 Net $ 90,948.77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FY 2017-2018 Net $234,166.24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Revenue is at </a:t>
            </a:r>
            <a:r>
              <a:rPr lang="en-US" b="1" dirty="0" smtClean="0"/>
              <a:t>173%</a:t>
            </a:r>
            <a:r>
              <a:rPr lang="en-US" dirty="0" smtClean="0"/>
              <a:t> of Budget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/>
              <a:t>84% increase over last year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27544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95504"/>
              </p:ext>
            </p:extLst>
          </p:nvPr>
        </p:nvGraphicFramePr>
        <p:xfrm>
          <a:off x="1416230" y="3429000"/>
          <a:ext cx="3355794" cy="1709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789"/>
                <a:gridCol w="900335"/>
                <a:gridCol w="900335"/>
                <a:gridCol w="900335"/>
              </a:tblGrid>
              <a:tr h="2136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Court Fines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6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Income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Expense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 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218,218.12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111,869.03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106,349.09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 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179,568.79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117,140.01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62,428.78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278,284.14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113,120.74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165,163.40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 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283,444.53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152,667.89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130,776.64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229,634.98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138,686.21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90,948.77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 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423,628.22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189,461.98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234,166.24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8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8574" y="1603656"/>
            <a:ext cx="3076340" cy="1810104"/>
          </a:xfrm>
          <a:solidFill>
            <a:schemeClr val="lt1"/>
          </a:solidFill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Total General Fund Expenditures at 99% of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Total Excess Revenue over Expenditures $318,636.53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251876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half" idx="2"/>
          </p:nvPr>
        </p:nvSpPr>
        <p:spPr>
          <a:xfrm>
            <a:off x="981075" y="1504950"/>
            <a:ext cx="3543300" cy="1809749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/>
              <a:t>(Fourth Quarter FY 18)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Annual Budget 	$5,131,885.00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YE Actual	       $5,086,400.81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Variance (+/-)	$   381,636.53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444284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44299"/>
              </p:ext>
            </p:extLst>
          </p:nvPr>
        </p:nvGraphicFramePr>
        <p:xfrm>
          <a:off x="1327330" y="3429000"/>
          <a:ext cx="3061789" cy="192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12"/>
                <a:gridCol w="1398077"/>
              </a:tblGrid>
              <a:tr h="2895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YTD Actual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5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1,437,694.40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5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    626,133.05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5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Street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1,200,113.39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5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    806,410.35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5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 Dev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    340,850.23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5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Transfers (Sales Tax)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    675,199.39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Expenditures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5,086,400.81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9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19" y="239487"/>
            <a:ext cx="5725931" cy="1005840"/>
          </a:xfrm>
        </p:spPr>
        <p:txBody>
          <a:bodyPr/>
          <a:lstStyle/>
          <a:p>
            <a:r>
              <a:rPr lang="en-US" dirty="0" smtClean="0"/>
              <a:t>General Fund </a:t>
            </a:r>
            <a:r>
              <a:rPr lang="en-US" sz="2400" dirty="0" smtClean="0"/>
              <a:t>Revenue &amp; Expense (3yr)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1400175"/>
            <a:ext cx="9315450" cy="142253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FY 2015-2016 Revenues exceeded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$78,524.43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FY 2016-2017 Revenues exceeded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$102,500.00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FY 2017-2018 Revenues exceed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$274,537.80</a:t>
            </a:r>
            <a:endParaRPr lang="en-US" sz="1800" b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666718"/>
              </p:ext>
            </p:extLst>
          </p:nvPr>
        </p:nvGraphicFramePr>
        <p:xfrm>
          <a:off x="2364785" y="3090182"/>
          <a:ext cx="730567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1671</TotalTime>
  <Words>745</Words>
  <Application>Microsoft Office PowerPoint</Application>
  <PresentationFormat>Widescreen</PresentationFormat>
  <Paragraphs>200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Organic</vt:lpstr>
      <vt:lpstr>City of Mineola</vt:lpstr>
      <vt:lpstr>General Fund Revenue</vt:lpstr>
      <vt:lpstr>General Fund Revenue</vt:lpstr>
      <vt:lpstr>PowerPoint Presentation</vt:lpstr>
      <vt:lpstr>Refuse Collection</vt:lpstr>
      <vt:lpstr>Court Fines</vt:lpstr>
      <vt:lpstr>General Fund Expenditures</vt:lpstr>
      <vt:lpstr>General Fund Expenditures</vt:lpstr>
      <vt:lpstr>General Fund Revenue &amp; Expense (3yr)</vt:lpstr>
      <vt:lpstr>General Fund Balance</vt:lpstr>
      <vt:lpstr>Water Fund Revenue</vt:lpstr>
      <vt:lpstr>Water Fund Revenue</vt:lpstr>
      <vt:lpstr>Water Fund Expenditures</vt:lpstr>
      <vt:lpstr>Water Fund Expenditures</vt:lpstr>
      <vt:lpstr>Water Fund Revenue &amp; Expense (3yr)</vt:lpstr>
      <vt:lpstr>Water Fund Balance</vt:lpstr>
      <vt:lpstr>Cash Balances</vt:lpstr>
      <vt:lpstr>Interest Rates</vt:lpstr>
      <vt:lpstr>Debt Service Payments FY 2018-2019</vt:lpstr>
      <vt:lpstr>Total Debt Service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Mineola</dc:title>
  <dc:creator>CIndy Karch</dc:creator>
  <cp:lastModifiedBy>CIndy Karch</cp:lastModifiedBy>
  <cp:revision>96</cp:revision>
  <cp:lastPrinted>2018-07-11T19:40:06Z</cp:lastPrinted>
  <dcterms:created xsi:type="dcterms:W3CDTF">2017-01-03T16:59:01Z</dcterms:created>
  <dcterms:modified xsi:type="dcterms:W3CDTF">2018-10-19T15:56:57Z</dcterms:modified>
</cp:coreProperties>
</file>